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olors1.xml" ContentType="application/vnd.ms-office.chartcolorstyle+xml"/>
  <Override PartName="/ppt/charts/colors10.xml" ContentType="application/vnd.ms-office.chartcolorstyle+xml"/>
  <Override PartName="/ppt/charts/colors11.xml" ContentType="application/vnd.ms-office.chartcolorstyle+xml"/>
  <Override PartName="/ppt/charts/colors12.xml" ContentType="application/vnd.ms-office.chartcolorstyle+xml"/>
  <Override PartName="/ppt/charts/colors13.xml" ContentType="application/vnd.ms-office.chartcolorstyle+xml"/>
  <Override PartName="/ppt/charts/colors2.xml" ContentType="application/vnd.ms-office.chartcolorstyle+xml"/>
  <Override PartName="/ppt/charts/colors3.xml" ContentType="application/vnd.ms-office.chartcolorstyle+xml"/>
  <Override PartName="/ppt/charts/colors4.xml" ContentType="application/vnd.ms-office.chartcolorstyle+xml"/>
  <Override PartName="/ppt/charts/colors5.xml" ContentType="application/vnd.ms-office.chartcolorstyle+xml"/>
  <Override PartName="/ppt/charts/colors6.xml" ContentType="application/vnd.ms-office.chartcolorstyle+xml"/>
  <Override PartName="/ppt/charts/colors7.xml" ContentType="application/vnd.ms-office.chartcolorstyle+xml"/>
  <Override PartName="/ppt/charts/colors8.xml" ContentType="application/vnd.ms-office.chartcolorstyle+xml"/>
  <Override PartName="/ppt/charts/colors9.xml" ContentType="application/vnd.ms-office.chartcolorstyle+xml"/>
  <Override PartName="/ppt/charts/style1.xml" ContentType="application/vnd.ms-office.chartstyle+xml"/>
  <Override PartName="/ppt/charts/style10.xml" ContentType="application/vnd.ms-office.chartstyle+xml"/>
  <Override PartName="/ppt/charts/style11.xml" ContentType="application/vnd.ms-office.chartstyle+xml"/>
  <Override PartName="/ppt/charts/style12.xml" ContentType="application/vnd.ms-office.chartstyle+xml"/>
  <Override PartName="/ppt/charts/style13.xml" ContentType="application/vnd.ms-office.chartstyle+xml"/>
  <Override PartName="/ppt/charts/style2.xml" ContentType="application/vnd.ms-office.chartstyle+xml"/>
  <Override PartName="/ppt/charts/style3.xml" ContentType="application/vnd.ms-office.chartstyle+xml"/>
  <Override PartName="/ppt/charts/style4.xml" ContentType="application/vnd.ms-office.chartstyle+xml"/>
  <Override PartName="/ppt/charts/style5.xml" ContentType="application/vnd.ms-office.chartstyle+xml"/>
  <Override PartName="/ppt/charts/style6.xml" ContentType="application/vnd.ms-office.chartstyle+xml"/>
  <Override PartName="/ppt/charts/style7.xml" ContentType="application/vnd.ms-office.chartstyle+xml"/>
  <Override PartName="/ppt/charts/style8.xml" ContentType="application/vnd.ms-office.chartstyle+xml"/>
  <Override PartName="/ppt/charts/style9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22.xml" ContentType="application/vnd.openxmlformats-officedocument.themeOverride+xml"/>
  <Override PartName="/ppt/theme/themeOverride23.xml" ContentType="application/vnd.openxmlformats-officedocument.themeOverride+xml"/>
  <Override PartName="/ppt/theme/themeOverride24.xml" ContentType="application/vnd.openxmlformats-officedocument.themeOverride+xml"/>
  <Override PartName="/ppt/theme/themeOverride25.xml" ContentType="application/vnd.openxmlformats-officedocument.themeOverride+xml"/>
  <Override PartName="/ppt/theme/themeOverride26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325" r:id="rId5"/>
    <p:sldId id="302" r:id="rId6"/>
    <p:sldId id="378" r:id="rId7"/>
    <p:sldId id="407" r:id="rId8"/>
    <p:sldId id="400" r:id="rId9"/>
    <p:sldId id="296" r:id="rId10"/>
    <p:sldId id="379" r:id="rId11"/>
    <p:sldId id="401" r:id="rId12"/>
    <p:sldId id="402" r:id="rId13"/>
    <p:sldId id="399" r:id="rId14"/>
    <p:sldId id="357" r:id="rId15"/>
    <p:sldId id="374" r:id="rId16"/>
    <p:sldId id="372" r:id="rId17"/>
    <p:sldId id="368" r:id="rId18"/>
    <p:sldId id="404" r:id="rId19"/>
    <p:sldId id="405" r:id="rId20"/>
    <p:sldId id="280" r:id="rId21"/>
    <p:sldId id="390" r:id="rId22"/>
    <p:sldId id="394" r:id="rId23"/>
    <p:sldId id="406" r:id="rId24"/>
    <p:sldId id="383" r:id="rId25"/>
    <p:sldId id="409" r:id="rId26"/>
    <p:sldId id="408" r:id="rId27"/>
    <p:sldId id="410" r:id="rId28"/>
    <p:sldId id="307" r:id="rId29"/>
    <p:sldId id="321" r:id="rId30"/>
    <p:sldId id="275" r:id="rId31"/>
    <p:sldId id="326" r:id="rId32"/>
    <p:sldId id="360" r:id="rId33"/>
  </p:sldIdLst>
  <p:sldSz cx="9144000" cy="6858000" type="screen4x3"/>
  <p:notesSz cx="6736080" cy="9866630"/>
  <p:defaultTextStyle>
    <a:defPPr>
      <a:defRPr lang="ru-RU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70"/>
    <a:srgbClr val="990033"/>
    <a:srgbClr val="A50021"/>
    <a:srgbClr val="FF66CC"/>
    <a:srgbClr val="CC3300"/>
    <a:srgbClr val="6699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25"/>
    <p:restoredTop sz="91039"/>
  </p:normalViewPr>
  <p:slideViewPr>
    <p:cSldViewPr showGuides="1">
      <p:cViewPr varScale="1">
        <p:scale>
          <a:sx n="68" d="100"/>
          <a:sy n="68" d="100"/>
        </p:scale>
        <p:origin x="71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.xml"/><Relationship Id="rId1" Type="http://schemas.openxmlformats.org/officeDocument/2006/relationships/oleObject" Target="&#1050;&#1085;&#1080;&#1075;&#1072;1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0.xml"/><Relationship Id="rId1" Type="http://schemas.openxmlformats.org/officeDocument/2006/relationships/oleObject" Target="file:///D:\&#1042;&#1057;&#1025;%20!!!!!\&#1080;&#1085;&#1082;&#1083;&#1102;&#1079;&#1080;&#1074;%20&#1086;&#1073;&#1088;&#1072;&#1079;&#1086;&#1074;&#1072;&#1085;%20&#1077;%20&#1076;&#1083;&#1103;%20&#1072;&#1074;&#1075;&#1091;&#1089;&#1090;&#1086;&#1074;&#1089;&#1082;&#1086;&#1075;&#1086;%20&#1089;&#1086;&#1074;&#1077;&#1097;&#1072;&#1085;&#1080;&#1103;%20%202015\&#1051;&#1091;&#1095;&#1096;&#1072;&#1103;%20&#1080;&#1085;&#1082;&#1083;&#1102;&#1079;&#1080;&#1074;&#1085;&#1072;&#1103;%20&#1096;&#1082;&#1086;&#1083;&#1072;%20&#1050;&#1054;&#1053;&#1050;&#1059;&#1056;&#1057;%202016\&#1044;&#1083;&#1103;%20&#1082;&#1086;&#1085;&#1082;&#1091;&#1088;&#1089;&#1072;%202016.xls" TargetMode="External"/></Relationships>
</file>

<file path=ppt/charts/_rels/chart11.xml.rels><?xml version="1.0" encoding="UTF-8" standalone="yes"?>
<Relationships xmlns="http://schemas.openxmlformats.org/package/2006/relationships"><Relationship Id="rId4" Type="http://schemas.microsoft.com/office/2011/relationships/chartColorStyle" Target="colors6.xml"/><Relationship Id="rId3" Type="http://schemas.microsoft.com/office/2011/relationships/chartStyle" Target="style6.xml"/><Relationship Id="rId2" Type="http://schemas.openxmlformats.org/officeDocument/2006/relationships/themeOverride" Target="../theme/themeOverride11.xml"/><Relationship Id="rId1" Type="http://schemas.openxmlformats.org/officeDocument/2006/relationships/oleObject" Target="&#1050;&#1085;&#1080;&#1075;&#1072;1" TargetMode="External"/></Relationships>
</file>

<file path=ppt/charts/_rels/chart12.xml.rels><?xml version="1.0" encoding="UTF-8" standalone="yes"?>
<Relationships xmlns="http://schemas.openxmlformats.org/package/2006/relationships"><Relationship Id="rId4" Type="http://schemas.microsoft.com/office/2011/relationships/chartColorStyle" Target="colors7.xml"/><Relationship Id="rId3" Type="http://schemas.microsoft.com/office/2011/relationships/chartStyle" Target="style7.xml"/><Relationship Id="rId2" Type="http://schemas.openxmlformats.org/officeDocument/2006/relationships/themeOverride" Target="../theme/themeOverride12.xml"/><Relationship Id="rId1" Type="http://schemas.openxmlformats.org/officeDocument/2006/relationships/oleObject" Target="&#1050;&#1085;&#1080;&#1075;&#1072;1" TargetMode="External"/></Relationships>
</file>

<file path=ppt/charts/_rels/chart13.xml.rels><?xml version="1.0" encoding="UTF-8" standalone="yes"?>
<Relationships xmlns="http://schemas.openxmlformats.org/package/2006/relationships"><Relationship Id="rId4" Type="http://schemas.microsoft.com/office/2011/relationships/chartColorStyle" Target="colors8.xml"/><Relationship Id="rId3" Type="http://schemas.microsoft.com/office/2011/relationships/chartStyle" Target="style8.xml"/><Relationship Id="rId2" Type="http://schemas.openxmlformats.org/officeDocument/2006/relationships/themeOverride" Target="../theme/themeOverride13.xml"/><Relationship Id="rId1" Type="http://schemas.openxmlformats.org/officeDocument/2006/relationships/oleObject" Target="&#1050;&#1085;&#1080;&#1075;&#1072;1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4.xml"/><Relationship Id="rId1" Type="http://schemas.openxmlformats.org/officeDocument/2006/relationships/oleObject" Target="file:///C:\Users\&#1040;&#1085;&#1085;&#1072;%20&#1041;&#1086;&#1088;&#1080;&#1089;&#1086;&#1074;&#1085;&#1072;\AppData\Roaming\Microsoft\Excel\&#1044;&#1083;&#1103;%20&#1087;&#1091;&#1073;&#1083;&#1080;&#1095;&#1085;%20&#1076;&#1086;&#1082;&#1083;&#1072;&#1076;&#1072;%202016%20(version%201).xls" TargetMode="External"/></Relationships>
</file>

<file path=ppt/charts/_rels/chart15.xml.rels><?xml version="1.0" encoding="UTF-8" standalone="yes"?>
<Relationships xmlns="http://schemas.openxmlformats.org/package/2006/relationships"><Relationship Id="rId4" Type="http://schemas.microsoft.com/office/2011/relationships/chartColorStyle" Target="colors9.xml"/><Relationship Id="rId3" Type="http://schemas.microsoft.com/office/2011/relationships/chartStyle" Target="style9.xml"/><Relationship Id="rId2" Type="http://schemas.openxmlformats.org/officeDocument/2006/relationships/themeOverride" Target="../theme/themeOverride15.xml"/><Relationship Id="rId1" Type="http://schemas.openxmlformats.org/officeDocument/2006/relationships/oleObject" Target="&#1050;&#1085;&#1080;&#1075;&#1072;1" TargetMode="Externa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16.xml"/><Relationship Id="rId1" Type="http://schemas.openxmlformats.org/officeDocument/2006/relationships/oleObject" Target="file:///C:\Users\&#1055;&#1086;&#1083;&#1100;&#1079;&#1086;&#1074;&#1072;&#1090;&#1077;&#1083;&#1100;\Desktop\&#1057;&#1072;&#1084;&#1086;&#1072;&#1085;&#1072;&#1083;&#1080;&#1079;%202015\&#1044;&#1083;&#1103;%20&#1075;&#1086;&#1076;&#1086;&#1074;&#1086;&#1075;&#1086;%20&#1072;&#1085;&#1072;&#1083;&#1080;&#1079;&#1074;%202015.xls" TargetMode="External"/></Relationships>
</file>

<file path=ppt/charts/_rels/chart17.xml.rels><?xml version="1.0" encoding="UTF-8" standalone="yes"?>
<Relationships xmlns="http://schemas.openxmlformats.org/package/2006/relationships"><Relationship Id="rId4" Type="http://schemas.microsoft.com/office/2011/relationships/chartColorStyle" Target="colors10.xml"/><Relationship Id="rId3" Type="http://schemas.microsoft.com/office/2011/relationships/chartStyle" Target="style10.xml"/><Relationship Id="rId2" Type="http://schemas.openxmlformats.org/officeDocument/2006/relationships/themeOverride" Target="../theme/themeOverride17.xml"/><Relationship Id="rId1" Type="http://schemas.openxmlformats.org/officeDocument/2006/relationships/oleObject" Target="file:///C:\Users\user\Desktop\&#1044;&#1083;&#1103;%20&#1087;&#1091;&#1073;&#1083;&#1095;%20&#1076;&#1086;&#1082;&#1083;&#1072;&#1076;&#1072;%202022-2023.xlsx" TargetMode="External"/></Relationships>
</file>

<file path=ppt/charts/_rels/chart18.xml.rels><?xml version="1.0" encoding="UTF-8" standalone="yes"?>
<Relationships xmlns="http://schemas.openxmlformats.org/package/2006/relationships"><Relationship Id="rId4" Type="http://schemas.microsoft.com/office/2011/relationships/chartColorStyle" Target="colors11.xml"/><Relationship Id="rId3" Type="http://schemas.microsoft.com/office/2011/relationships/chartStyle" Target="style11.xml"/><Relationship Id="rId2" Type="http://schemas.openxmlformats.org/officeDocument/2006/relationships/themeOverride" Target="../theme/themeOverride18.xml"/><Relationship Id="rId1" Type="http://schemas.openxmlformats.org/officeDocument/2006/relationships/oleObject" Target="file:///C:\Users\user\Desktop\&#1044;&#1083;&#1103;%20&#1087;&#1091;&#1073;&#1083;&#1095;%20&#1076;&#1086;&#1082;&#1083;&#1072;&#1076;&#1072;%202022-2023.xlsx" TargetMode="External"/></Relationships>
</file>

<file path=ppt/charts/_rels/chart19.xml.rels><?xml version="1.0" encoding="UTF-8" standalone="yes"?>
<Relationships xmlns="http://schemas.openxmlformats.org/package/2006/relationships"><Relationship Id="rId4" Type="http://schemas.microsoft.com/office/2011/relationships/chartColorStyle" Target="colors12.xml"/><Relationship Id="rId3" Type="http://schemas.microsoft.com/office/2011/relationships/chartStyle" Target="style12.xml"/><Relationship Id="rId2" Type="http://schemas.openxmlformats.org/officeDocument/2006/relationships/themeOverride" Target="../theme/themeOverride19.xml"/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4" Type="http://schemas.microsoft.com/office/2011/relationships/chartColorStyle" Target="colors1.xml"/><Relationship Id="rId3" Type="http://schemas.microsoft.com/office/2011/relationships/chartStyle" Target="style1.xml"/><Relationship Id="rId2" Type="http://schemas.openxmlformats.org/officeDocument/2006/relationships/themeOverride" Target="../theme/themeOverride2.xml"/><Relationship Id="rId1" Type="http://schemas.openxmlformats.org/officeDocument/2006/relationships/oleObject" Target="&#1050;&#1085;&#1080;&#1075;&#1072;1" TargetMode="External"/></Relationships>
</file>

<file path=ppt/charts/_rels/chart20.xml.rels><?xml version="1.0" encoding="UTF-8" standalone="yes"?>
<Relationships xmlns="http://schemas.openxmlformats.org/package/2006/relationships"><Relationship Id="rId4" Type="http://schemas.microsoft.com/office/2011/relationships/chartColorStyle" Target="colors13.xml"/><Relationship Id="rId3" Type="http://schemas.microsoft.com/office/2011/relationships/chartStyle" Target="style13.xml"/><Relationship Id="rId2" Type="http://schemas.openxmlformats.org/officeDocument/2006/relationships/themeOverride" Target="../theme/themeOverride20.xml"/><Relationship Id="rId1" Type="http://schemas.openxmlformats.org/officeDocument/2006/relationships/oleObject" Target="&#1050;&#1085;&#1080;&#1075;&#1072;1" TargetMode="Externa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1.xml"/><Relationship Id="rId1" Type="http://schemas.openxmlformats.org/officeDocument/2006/relationships/oleObject" Target="file:///C:\Users\&#1055;&#1086;&#1083;&#1100;&#1079;&#1086;&#1074;&#1072;&#1090;&#1077;&#1083;&#1100;\Desktop\&#1057;&#1072;&#1084;&#1086;&#1072;&#1085;&#1072;&#1083;&#1080;&#1079;%202015\&#1044;&#1083;&#1103;%20&#1075;&#1086;&#1076;&#1086;&#1074;&#1086;&#1075;&#1086;%20&#1072;&#1085;&#1072;&#1083;&#1080;&#1079;&#1074;%202015.xls" TargetMode="External"/></Relationships>
</file>

<file path=ppt/charts/_rels/chart22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2.xml"/><Relationship Id="rId1" Type="http://schemas.openxmlformats.org/officeDocument/2006/relationships/oleObject" Target="file:///F:\&#1057;&#1072;&#1084;&#1086;&#1072;&#1085;&#1072;&#1083;&#1080;&#1079;%20&#1057;&#1072;&#1084;&#1086;&#1086;&#1073;&#1089;&#1083;&#1077;&#1076;&#1086;&#1074;&#1072;&#1085;&#1080;&#1077;\&#1089;&#1072;&#1084;&#1086;&#1086;&#1073;&#1089;&#1083;&#1077;&#1076;&#1086;&#1074;&#1072;&#1085;&#1080;&#1077;%202016\&#1082;%20&#1072;&#1085;&#1072;&#1083;&#1080;&#1079;&#1091;%202016.xls" TargetMode="External"/></Relationships>
</file>

<file path=ppt/charts/_rels/chart23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3.xml"/><Relationship Id="rId1" Type="http://schemas.openxmlformats.org/officeDocument/2006/relationships/oleObject" Target="file:///C:\Users\&#1055;&#1086;&#1083;&#1100;&#1079;&#1086;&#1074;&#1072;&#1090;&#1077;&#1083;&#1100;\Desktop\&#1057;&#1072;&#1084;&#1086;&#1072;&#1085;&#1072;&#1083;&#1080;&#1079;%202015\&#1044;&#1083;&#1103;%20&#1075;&#1086;&#1076;&#1086;&#1074;&#1086;&#1075;&#1086;%20&#1072;&#1085;&#1072;&#1083;&#1080;&#1079;&#1074;%202015.xls" TargetMode="External"/></Relationships>
</file>

<file path=ppt/charts/_rels/chart24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4.xml"/><Relationship Id="rId1" Type="http://schemas.openxmlformats.org/officeDocument/2006/relationships/oleObject" Target="file:///C:\Users\&#1055;&#1086;&#1083;&#1100;&#1079;&#1086;&#1074;&#1072;&#1090;&#1077;&#1083;&#1100;\Desktop\&#1057;&#1072;&#1084;&#1086;&#1072;&#1085;&#1072;&#1083;&#1080;&#1079;%202015\&#1044;&#1083;&#1103;%20&#1075;&#1086;&#1076;&#1086;&#1074;&#1086;&#1075;&#1086;%20&#1072;&#1085;&#1072;&#1083;&#1080;&#1079;&#1074;%202015.xls" TargetMode="External"/></Relationships>
</file>

<file path=ppt/charts/_rels/chart25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5.xml"/><Relationship Id="rId1" Type="http://schemas.openxmlformats.org/officeDocument/2006/relationships/oleObject" Target="file:///C:\Users\&#1055;&#1086;&#1083;&#1100;&#1079;&#1086;&#1074;&#1072;&#1090;&#1077;&#1083;&#1100;\Desktop\&#1057;&#1072;&#1084;&#1086;&#1072;&#1085;&#1072;&#1083;&#1080;&#1079;%202015\&#1044;&#1083;&#1103;%20&#1075;&#1086;&#1076;&#1086;&#1074;&#1086;&#1075;&#1086;%20&#1072;&#1085;&#1072;&#1083;&#1080;&#1079;&#1074;%202015.xls" TargetMode="External"/></Relationships>
</file>

<file path=ppt/charts/_rels/chart26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26.xml"/><Relationship Id="rId1" Type="http://schemas.openxmlformats.org/officeDocument/2006/relationships/oleObject" Target="file:///C:\Users\&#1040;&#1085;&#1085;&#1072;%20&#1041;&#1086;&#1088;&#1080;&#1089;&#1086;&#1074;&#1085;&#1072;\Desktop\&#1044;&#1083;&#1103;%20&#1087;&#1091;&#1073;&#1083;&#1080;&#1095;&#1085;%20&#1076;&#1086;&#1082;&#1083;&#1072;&#1076;&#1072;%202016.xls" TargetMode="External"/></Relationships>
</file>

<file path=ppt/charts/_rels/chart3.xml.rels><?xml version="1.0" encoding="UTF-8" standalone="yes"?>
<Relationships xmlns="http://schemas.openxmlformats.org/package/2006/relationships"><Relationship Id="rId4" Type="http://schemas.microsoft.com/office/2011/relationships/chartColorStyle" Target="colors2.xml"/><Relationship Id="rId3" Type="http://schemas.microsoft.com/office/2011/relationships/chartStyle" Target="style2.xml"/><Relationship Id="rId2" Type="http://schemas.openxmlformats.org/officeDocument/2006/relationships/themeOverride" Target="../theme/themeOverride3.xml"/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4" Type="http://schemas.microsoft.com/office/2011/relationships/chartColorStyle" Target="colors3.xml"/><Relationship Id="rId3" Type="http://schemas.microsoft.com/office/2011/relationships/chartStyle" Target="style3.xml"/><Relationship Id="rId2" Type="http://schemas.openxmlformats.org/officeDocument/2006/relationships/themeOverride" Target="../theme/themeOverride4.xml"/><Relationship Id="rId1" Type="http://schemas.openxmlformats.org/officeDocument/2006/relationships/oleObject" Target="file:///C:\Users\user\Desktop\&#1044;&#1083;&#1103;%20&#1087;&#1091;&#1073;&#1083;&#1095;%20&#1076;&#1086;&#1082;&#1083;&#1072;&#1076;&#1072;%202022-2023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5.xml"/><Relationship Id="rId1" Type="http://schemas.openxmlformats.org/officeDocument/2006/relationships/oleObject" Target="file:///C:\Users\&#1040;&#1085;&#1085;&#1072;%20&#1041;&#1086;&#1088;&#1080;&#1089;&#1086;&#1074;&#1085;&#1072;\AppData\Roaming\Microsoft\Excel\&#1044;&#1083;&#1103;%20&#1087;&#1091;&#1073;&#1083;&#1080;&#1095;&#1085;%20&#1076;&#1086;&#1082;&#1083;&#1072;&#1076;&#1072;%202016%20(version%201).xls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6.xml"/><Relationship Id="rId1" Type="http://schemas.openxmlformats.org/officeDocument/2006/relationships/oleObject" Target="file:///C:\Users\&#1040;&#1085;&#1085;&#1072;%20&#1041;&#1086;&#1088;&#1080;&#1089;&#1086;&#1074;&#1085;&#1072;\AppData\Roaming\Microsoft\Excel\&#1044;&#1083;&#1103;%20&#1087;&#1091;&#1073;&#1083;&#1080;&#1095;&#1085;%20&#1076;&#1086;&#1082;&#1083;&#1072;&#1076;&#1072;%202016%20(version%201).xls" TargetMode="External"/></Relationships>
</file>

<file path=ppt/charts/_rels/chart7.xml.rels><?xml version="1.0" encoding="UTF-8" standalone="yes"?>
<Relationships xmlns="http://schemas.openxmlformats.org/package/2006/relationships"><Relationship Id="rId4" Type="http://schemas.microsoft.com/office/2011/relationships/chartColorStyle" Target="colors4.xml"/><Relationship Id="rId3" Type="http://schemas.microsoft.com/office/2011/relationships/chartStyle" Target="style4.xml"/><Relationship Id="rId2" Type="http://schemas.openxmlformats.org/officeDocument/2006/relationships/themeOverride" Target="../theme/themeOverride7.xml"/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4" Type="http://schemas.microsoft.com/office/2011/relationships/chartColorStyle" Target="colors5.xml"/><Relationship Id="rId3" Type="http://schemas.microsoft.com/office/2011/relationships/chartStyle" Target="style5.xml"/><Relationship Id="rId2" Type="http://schemas.openxmlformats.org/officeDocument/2006/relationships/themeOverride" Target="../theme/themeOverride8.xml"/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themeOverride" Target="../theme/themeOverride9.xml"/><Relationship Id="rId1" Type="http://schemas.openxmlformats.org/officeDocument/2006/relationships/oleObject" Target="file:///D:\&#1042;&#1057;&#1025;%20!!!!!\&#1080;&#1085;&#1082;&#1083;&#1102;&#1079;&#1080;&#1074;%20&#1086;&#1073;&#1088;&#1072;&#1079;&#1086;&#1074;&#1072;&#1085;%20&#1077;%20&#1076;&#1083;&#1103;%20&#1072;&#1074;&#1075;&#1091;&#1089;&#1090;&#1086;&#1074;&#1089;&#1082;&#1086;&#1075;&#1086;%20&#1089;&#1086;&#1074;&#1077;&#1097;&#1072;&#1085;&#1080;&#1103;%20%202015\&#1051;&#1091;&#1095;&#1096;&#1072;&#1103;%20&#1080;&#1085;&#1082;&#1083;&#1102;&#1079;&#1080;&#1074;&#1085;&#1072;&#1103;%20&#1096;&#1082;&#1086;&#1083;&#1072;%20&#1050;&#1054;&#1053;&#1050;&#1059;&#1056;&#1057;%202016\&#1044;&#1083;&#1103;%20&#1082;&#1086;&#1085;&#1082;&#1091;&#1088;&#1089;&#1072;%202016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ru-RU"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b="0" cap="none" spc="0">
                <a:ln w="1016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Средняя наполняемость классов </a:t>
            </a:r>
            <a:endParaRPr lang="ru-RU" b="0" cap="none" spc="0">
              <a:ln w="1016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Лист1!$F$16</c:f>
              <c:strCache>
                <c:ptCount val="1"/>
                <c:pt idx="0">
                  <c:v>человек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400" b="0" i="0" u="none" strike="noStrike" kern="1200" cap="none" spc="0" baseline="0">
                    <a:ln w="10160">
                      <a:solidFill>
                        <a:schemeClr val="accent2">
                          <a:lumMod val="50000"/>
                        </a:schemeClr>
                      </a:solidFill>
                      <a:prstDash val="solid"/>
                    </a:ln>
                    <a:solidFill>
                      <a:schemeClr val="accent2">
                        <a:lumMod val="75000"/>
                      </a:schemeClr>
                    </a:solidFill>
                    <a:effectLst>
                      <a:outerShdw blurRad="38100" dist="32000" dir="5400000" algn="tl">
                        <a:srgbClr val="000000">
                          <a:alpha val="3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Лист1!$E$17:$E$19</c:f>
              <c:strCache>
                <c:ptCount val="3"/>
                <c:pt idx="0">
                  <c:v>общая наполняемость классов</c:v>
                </c:pt>
                <c:pt idx="1">
                  <c:v>в основной  школе </c:v>
                </c:pt>
                <c:pt idx="2">
                  <c:v>в структурном  подразделении</c:v>
                </c:pt>
              </c:strCache>
            </c:strRef>
          </c:cat>
          <c:val>
            <c:numRef>
              <c:f>Лист1!$F$17:$F$19</c:f>
              <c:numCache>
                <c:formatCode>General</c:formatCode>
                <c:ptCount val="3"/>
                <c:pt idx="0">
                  <c:v>22.4</c:v>
                </c:pt>
                <c:pt idx="1">
                  <c:v>25.52</c:v>
                </c:pt>
                <c:pt idx="2">
                  <c:v>13.9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9700112"/>
        <c:axId val="789693840"/>
      </c:barChart>
      <c:catAx>
        <c:axId val="7897001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93840"/>
        <c:crosses val="autoZero"/>
        <c:auto val="1"/>
        <c:lblAlgn val="ctr"/>
        <c:lblOffset val="100"/>
        <c:noMultiLvlLbl val="0"/>
      </c:catAx>
      <c:valAx>
        <c:axId val="78969384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700112"/>
        <c:crosses val="autoZero"/>
        <c:crossBetween val="between"/>
      </c:valAx>
    </c:plotArea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26742125984252"/>
          <c:y val="0.00231481481481481"/>
          <c:w val="0.679947725284342"/>
          <c:h val="0.993055555555556"/>
        </c:manualLayout>
      </c:layout>
      <c:pie3DChart>
        <c:varyColors val="1"/>
        <c:ser>
          <c:idx val="0"/>
          <c:order val="0"/>
          <c:explosion val="0"/>
          <c:dPt>
            <c:idx val="0"/>
            <c:bubble3D val="0"/>
            <c:explosion val="9"/>
          </c:dPt>
          <c:dPt>
            <c:idx val="1"/>
            <c:bubble3D val="0"/>
            <c:explosion val="6"/>
          </c:dPt>
          <c:dPt>
            <c:idx val="2"/>
            <c:bubble3D val="0"/>
          </c:dPt>
          <c:dLbls>
            <c:dLbl>
              <c:idx val="0"/>
              <c:layout>
                <c:manualLayout>
                  <c:x val="-0.143402932098227"/>
                  <c:y val="-0.18909303003791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90558191397406"/>
                  <c:y val="-0.15529491105278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2400" b="1" i="0" u="none" strike="noStrike" kern="1200" cap="none" spc="0" baseline="0">
                    <a:ln w="12700">
                      <a:solidFill>
                        <a:schemeClr val="tx2">
                          <a:satMod val="155000"/>
                        </a:schemeClr>
                      </a:solidFill>
                      <a:prstDash val="solid"/>
                    </a:ln>
                    <a:solidFill>
                      <a:schemeClr val="bg2">
                        <a:tint val="85000"/>
                        <a:satMod val="155000"/>
                      </a:schemeClr>
                    </a:solidFill>
                    <a:effectLst>
                      <a:outerShdw blurRad="41275" dist="20320" dir="1800000" algn="tl" rotWithShape="0">
                        <a:srgbClr val="000000">
                          <a:alpha val="40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Лист2!$E$3:$G$3</c:f>
              <c:strCache>
                <c:ptCount val="3"/>
                <c:pt idx="0">
                  <c:v>высшая кв. категория (чел.)</c:v>
                </c:pt>
                <c:pt idx="1">
                  <c:v>первая кв. категория (чел. )</c:v>
                </c:pt>
                <c:pt idx="2">
                  <c:v>Соответствие занимаемой должности (чел. )</c:v>
                </c:pt>
              </c:strCache>
            </c:strRef>
          </c:cat>
          <c:val>
            <c:numRef>
              <c:f>Лист2!$E$4:$G$4</c:f>
              <c:numCache>
                <c:formatCode>General</c:formatCode>
                <c:ptCount val="3"/>
                <c:pt idx="0">
                  <c:v>35</c:v>
                </c:pt>
                <c:pt idx="1">
                  <c:v>23</c:v>
                </c:pt>
                <c:pt idx="2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39221297563267"/>
          <c:y val="0.118642825896763"/>
          <c:w val="0.336012275547595"/>
          <c:h val="0.730306576261301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zero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0"/>
          <c:y val="0.000709117019645022"/>
          <c:w val="0.999496087736283"/>
          <c:h val="0.74300126877013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/>
              <a:contourClr>
                <a:srgbClr val="000000"/>
              </a:contourClr>
            </a:sp3d>
          </c:spPr>
          <c:explosion val="0"/>
          <c:dPt>
            <c:idx val="0"/>
            <c:bubble3D val="0"/>
            <c:spPr>
              <a:solidFill>
                <a:srgbClr val="FF0066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00B0F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0259404533950009"/>
                  <c:y val="0.0079681552640017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3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Лист8!$A$2:$A$5</c:f>
              <c:strCache>
                <c:ptCount val="4"/>
                <c:pt idx="0">
                  <c:v> Международный уровень</c:v>
                </c:pt>
                <c:pt idx="1">
                  <c:v>Всероссийский уровень</c:v>
                </c:pt>
                <c:pt idx="2">
                  <c:v>Региональный уровень</c:v>
                </c:pt>
                <c:pt idx="3">
                  <c:v>Муниципальный уровень</c:v>
                </c:pt>
              </c:strCache>
            </c:strRef>
          </c:cat>
          <c:val>
            <c:numRef>
              <c:f>Лист8!$B$2:$B$5</c:f>
              <c:numCache>
                <c:formatCode>General</c:formatCode>
                <c:ptCount val="4"/>
                <c:pt idx="0">
                  <c:v>2</c:v>
                </c:pt>
                <c:pt idx="1">
                  <c:v>8</c:v>
                </c:pt>
                <c:pt idx="2">
                  <c:v>10</c:v>
                </c:pt>
                <c:pt idx="3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786916330884096"/>
          <c:w val="0.954356612103791"/>
          <c:h val="0.1847524503994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944221685805954"/>
          <c:y val="0.0396831045450174"/>
          <c:w val="0.876182949369262"/>
          <c:h val="0.6537810568898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Лист2!$A$3</c:f>
              <c:strCache>
                <c:ptCount val="1"/>
                <c:pt idx="0">
                  <c:v>2019-2020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rgbClr val="FFC000"/>
              </a:solidFill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Лист2!$B$2:$D$2</c:f>
              <c:strCache>
                <c:ptCount val="3"/>
                <c:pt idx="0">
                  <c:v>общий</c:v>
                </c:pt>
                <c:pt idx="1">
                  <c:v>базовая</c:v>
                </c:pt>
                <c:pt idx="2">
                  <c:v>структурное</c:v>
                </c:pt>
              </c:strCache>
            </c:strRef>
          </c:cat>
          <c:val>
            <c:numRef>
              <c:f>Лист2!$B$3:$D$3</c:f>
              <c:numCache>
                <c:formatCode>General</c:formatCode>
                <c:ptCount val="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</c:numCache>
            </c:numRef>
          </c:val>
        </c:ser>
        <c:ser>
          <c:idx val="1"/>
          <c:order val="1"/>
          <c:tx>
            <c:strRef>
              <c:f>Лист2!$A$4</c:f>
              <c:strCache>
                <c:ptCount val="1"/>
                <c:pt idx="0">
                  <c:v>2021-2022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Лист2!$B$2:$D$2</c:f>
              <c:strCache>
                <c:ptCount val="3"/>
                <c:pt idx="0">
                  <c:v>общий</c:v>
                </c:pt>
                <c:pt idx="1">
                  <c:v>базовая</c:v>
                </c:pt>
                <c:pt idx="2">
                  <c:v>структурное</c:v>
                </c:pt>
              </c:strCache>
            </c:strRef>
          </c:cat>
          <c:val>
            <c:numRef>
              <c:f>Лист2!$B$4:$D$4</c:f>
              <c:numCache>
                <c:formatCode>General</c:formatCode>
                <c:ptCount val="3"/>
                <c:pt idx="0">
                  <c:v>99</c:v>
                </c:pt>
                <c:pt idx="1">
                  <c:v>99</c:v>
                </c:pt>
                <c:pt idx="2">
                  <c:v>100</c:v>
                </c:pt>
              </c:numCache>
            </c:numRef>
          </c:val>
        </c:ser>
        <c:ser>
          <c:idx val="2"/>
          <c:order val="2"/>
          <c:tx>
            <c:strRef>
              <c:f>Лист2!$A$5</c:f>
              <c:strCache>
                <c:ptCount val="1"/>
                <c:pt idx="0">
                  <c:v>2022-2023</c:v>
                </c:pt>
              </c:strCache>
            </c:strRef>
          </c:tx>
          <c:spPr>
            <a:solidFill>
              <a:srgbClr val="FF0066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Лист2!$B$2:$D$2</c:f>
              <c:strCache>
                <c:ptCount val="3"/>
                <c:pt idx="0">
                  <c:v>общий</c:v>
                </c:pt>
                <c:pt idx="1">
                  <c:v>базовая</c:v>
                </c:pt>
                <c:pt idx="2">
                  <c:v>структурное</c:v>
                </c:pt>
              </c:strCache>
            </c:strRef>
          </c:cat>
          <c:val>
            <c:numRef>
              <c:f>Лист2!$B$5:$D$5</c:f>
              <c:numCache>
                <c:formatCode>General</c:formatCode>
                <c:ptCount val="3"/>
                <c:pt idx="0">
                  <c:v>98.5</c:v>
                </c:pt>
                <c:pt idx="1">
                  <c:v>99</c:v>
                </c:pt>
                <c:pt idx="2">
                  <c:v>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9668752"/>
        <c:axId val="789670712"/>
      </c:barChart>
      <c:catAx>
        <c:axId val="7896687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6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70712"/>
        <c:crosses val="autoZero"/>
        <c:auto val="1"/>
        <c:lblAlgn val="ctr"/>
        <c:lblOffset val="100"/>
        <c:noMultiLvlLbl val="0"/>
      </c:catAx>
      <c:valAx>
        <c:axId val="789670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687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79966322183383"/>
          <c:y val="0"/>
          <c:w val="0.672687286168752"/>
          <c:h val="0.88996864975211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Лист3!$C$1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Лист3!$A$2:$B$4</c:f>
              <c:strCache>
                <c:ptCount val="3"/>
                <c:pt idx="0">
                  <c:v>2 уровень образования </c:v>
                </c:pt>
                <c:pt idx="1">
                  <c:v>3 уровень образования </c:v>
                </c:pt>
                <c:pt idx="2">
                  <c:v>4 уровень образования </c:v>
                </c:pt>
              </c:strCache>
            </c:strRef>
          </c:cat>
          <c:val>
            <c:numRef>
              <c:f>Лист3!$C$2:$C$4</c:f>
              <c:numCache>
                <c:formatCode>0%</c:formatCode>
                <c:ptCount val="3"/>
                <c:pt idx="0">
                  <c:v>0.66</c:v>
                </c:pt>
                <c:pt idx="1">
                  <c:v>0.37</c:v>
                </c:pt>
                <c:pt idx="2">
                  <c:v>0.41</c:v>
                </c:pt>
              </c:numCache>
            </c:numRef>
          </c:val>
        </c:ser>
        <c:ser>
          <c:idx val="1"/>
          <c:order val="1"/>
          <c:tx>
            <c:strRef>
              <c:f>Лист3!$D$1</c:f>
              <c:strCache>
                <c:ptCount val="1"/>
                <c:pt idx="0">
                  <c:v>2021-2022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Лист3!$A$2:$B$4</c:f>
              <c:strCache>
                <c:ptCount val="3"/>
                <c:pt idx="0">
                  <c:v>2 уровень образования </c:v>
                </c:pt>
                <c:pt idx="1">
                  <c:v>3 уровень образования </c:v>
                </c:pt>
                <c:pt idx="2">
                  <c:v>4 уровень образования </c:v>
                </c:pt>
              </c:strCache>
            </c:strRef>
          </c:cat>
          <c:val>
            <c:numRef>
              <c:f>Лист3!$D$2:$D$4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Лист3!$E$1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Лист3!$A$2:$B$4</c:f>
              <c:strCache>
                <c:ptCount val="3"/>
                <c:pt idx="0">
                  <c:v>2 уровень образования </c:v>
                </c:pt>
                <c:pt idx="1">
                  <c:v>3 уровень образования </c:v>
                </c:pt>
                <c:pt idx="2">
                  <c:v>4 уровень образования </c:v>
                </c:pt>
              </c:strCache>
            </c:strRef>
          </c:cat>
          <c:val>
            <c:numRef>
              <c:f>Лист3!$E$2:$E$4</c:f>
              <c:numCache>
                <c:formatCode>0%</c:formatCode>
                <c:ptCount val="3"/>
                <c:pt idx="0">
                  <c:v>0.67</c:v>
                </c:pt>
                <c:pt idx="1">
                  <c:v>0.33</c:v>
                </c:pt>
                <c:pt idx="2">
                  <c:v>0.6</c:v>
                </c:pt>
              </c:numCache>
            </c:numRef>
          </c:val>
        </c:ser>
        <c:ser>
          <c:idx val="3"/>
          <c:order val="3"/>
          <c:tx>
            <c:strRef>
              <c:f>Лист3!$F$1</c:f>
              <c:strCache>
                <c:ptCount val="1"/>
                <c:pt idx="0">
                  <c:v>2022-2023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Лист3!$A$2:$B$4</c:f>
              <c:strCache>
                <c:ptCount val="3"/>
                <c:pt idx="0">
                  <c:v>2 уровень образования </c:v>
                </c:pt>
                <c:pt idx="1">
                  <c:v>3 уровень образования </c:v>
                </c:pt>
                <c:pt idx="2">
                  <c:v>4 уровень образования </c:v>
                </c:pt>
              </c:strCache>
            </c:strRef>
          </c:cat>
          <c:val>
            <c:numRef>
              <c:f>Лист3!$F$2:$F$4</c:f>
              <c:numCache>
                <c:formatCode>General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</c:ser>
        <c:ser>
          <c:idx val="4"/>
          <c:order val="4"/>
          <c:tx>
            <c:strRef>
              <c:f>Лист3!$G$1</c:f>
              <c:strCache>
                <c:ptCount val="1"/>
                <c:pt idx="0">
                  <c:v/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Лист3!$A$2:$B$4</c:f>
              <c:strCache>
                <c:ptCount val="3"/>
                <c:pt idx="0">
                  <c:v>2 уровень образования </c:v>
                </c:pt>
                <c:pt idx="1">
                  <c:v>3 уровень образования </c:v>
                </c:pt>
                <c:pt idx="2">
                  <c:v>4 уровень образования </c:v>
                </c:pt>
              </c:strCache>
            </c:strRef>
          </c:cat>
          <c:val>
            <c:numRef>
              <c:f>Лист3!$G$2:$G$4</c:f>
              <c:numCache>
                <c:formatCode>0%</c:formatCode>
                <c:ptCount val="3"/>
                <c:pt idx="0">
                  <c:v>0.61</c:v>
                </c:pt>
                <c:pt idx="1">
                  <c:v>0.31</c:v>
                </c:pt>
                <c:pt idx="2">
                  <c:v>0.64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89675024"/>
        <c:axId val="789676984"/>
      </c:barChart>
      <c:catAx>
        <c:axId val="78967502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76984"/>
        <c:crosses val="autoZero"/>
        <c:auto val="1"/>
        <c:lblAlgn val="ctr"/>
        <c:lblOffset val="100"/>
        <c:noMultiLvlLbl val="0"/>
      </c:catAx>
      <c:valAx>
        <c:axId val="7896769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750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620376197298479"/>
          <c:y val="0.0514005540974045"/>
          <c:w val="0.937962380270151"/>
          <c:h val="0.730470751773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Лист3!$S$4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8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Лист3!$T$3:$V$3</c:f>
              <c:strCache>
                <c:ptCount val="3"/>
                <c:pt idx="0">
                  <c:v>2017 – 2018  уч.г.</c:v>
                </c:pt>
                <c:pt idx="1">
                  <c:v>2016 – 2017  уч.г.</c:v>
                </c:pt>
                <c:pt idx="2">
                  <c:v>2015 – 2016 уч. год</c:v>
                </c:pt>
              </c:strCache>
            </c:strRef>
          </c:cat>
          <c:val>
            <c:numRef>
              <c:f>Лист3!$T$4:$V$4</c:f>
              <c:numCache>
                <c:formatCode>0.0%</c:formatCode>
                <c:ptCount val="3"/>
                <c:pt idx="0">
                  <c:v>0.514</c:v>
                </c:pt>
                <c:pt idx="1" c:formatCode="0%">
                  <c:v>0.59</c:v>
                </c:pt>
                <c:pt idx="2" c:formatCode="0%">
                  <c:v>0.57</c:v>
                </c:pt>
              </c:numCache>
            </c:numRef>
          </c:val>
        </c:ser>
        <c:ser>
          <c:idx val="1"/>
          <c:order val="1"/>
          <c:tx>
            <c:strRef>
              <c:f>Лист3!$S$5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.025"/>
                  <c:y val="-0.0324074074074075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88888888888889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8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Лист3!$T$3:$V$3</c:f>
              <c:strCache>
                <c:ptCount val="3"/>
                <c:pt idx="0">
                  <c:v>2017 – 2018  уч.г.</c:v>
                </c:pt>
                <c:pt idx="1">
                  <c:v>2016 – 2017  уч.г.</c:v>
                </c:pt>
                <c:pt idx="2">
                  <c:v>2015 – 2016 уч. год</c:v>
                </c:pt>
              </c:strCache>
            </c:strRef>
          </c:cat>
          <c:val>
            <c:numRef>
              <c:f>Лист3!$T$5:$V$5</c:f>
              <c:numCache>
                <c:formatCode>0%</c:formatCode>
                <c:ptCount val="3"/>
                <c:pt idx="0">
                  <c:v>0.4</c:v>
                </c:pt>
                <c:pt idx="1">
                  <c:v>0.44</c:v>
                </c:pt>
                <c:pt idx="2" c:formatCode="0.0%">
                  <c:v>0.381</c:v>
                </c:pt>
              </c:numCache>
            </c:numRef>
          </c:val>
        </c:ser>
        <c:ser>
          <c:idx val="2"/>
          <c:order val="2"/>
          <c:tx>
            <c:strRef>
              <c:f>Лист3!$S$6</c:f>
              <c:strCache>
                <c:ptCount val="1"/>
                <c:pt idx="0">
                  <c:v>11 класс</c:v>
                </c:pt>
              </c:strCache>
            </c:strRef>
          </c:tx>
          <c:invertIfNegative val="0"/>
          <c:dLbls>
            <c:dLbl>
              <c:idx val="1"/>
              <c:layout>
                <c:manualLayout>
                  <c:x val="0.0416666666666667"/>
                  <c:y val="0.0046296296296296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555555555555555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800" b="1" i="0" u="none" strike="noStrike" kern="1200" baseline="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Лист3!$T$3:$V$3</c:f>
              <c:strCache>
                <c:ptCount val="3"/>
                <c:pt idx="0">
                  <c:v>2017 – 2018  уч.г.</c:v>
                </c:pt>
                <c:pt idx="1">
                  <c:v>2016 – 2017  уч.г.</c:v>
                </c:pt>
                <c:pt idx="2">
                  <c:v>2015 – 2016 уч. год</c:v>
                </c:pt>
              </c:strCache>
            </c:strRef>
          </c:cat>
          <c:val>
            <c:numRef>
              <c:f>Лист3!$T$6:$V$6</c:f>
              <c:numCache>
                <c:formatCode>0.0%</c:formatCode>
                <c:ptCount val="3"/>
                <c:pt idx="0">
                  <c:v>0.595</c:v>
                </c:pt>
                <c:pt idx="1" c:formatCode="0%">
                  <c:v>0.44</c:v>
                </c:pt>
                <c:pt idx="2">
                  <c:v>0.294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9667968"/>
        <c:axId val="789676200"/>
      </c:barChart>
      <c:catAx>
        <c:axId val="789667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600" b="1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</a:p>
        </c:txPr>
        <c:crossAx val="789676200"/>
        <c:crosses val="autoZero"/>
        <c:auto val="1"/>
        <c:lblAlgn val="ctr"/>
        <c:lblOffset val="100"/>
        <c:noMultiLvlLbl val="0"/>
      </c:catAx>
      <c:valAx>
        <c:axId val="789676200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679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88679146526572"/>
          <c:y val="0.910736217601886"/>
          <c:w val="0.720498687664043"/>
          <c:h val="0.0844849081364832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0.000252049859726872"/>
          <c:y val="0.000325167687372415"/>
          <c:w val="0.999747985517949"/>
          <c:h val="0.907335228929717"/>
        </c:manualLayout>
      </c:layout>
      <c:pie3DChart>
        <c:varyColors val="1"/>
        <c:ser>
          <c:idx val="0"/>
          <c:order val="0"/>
          <c:spPr/>
          <c:explosion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Лист4!$A$1:$A$6</c:f>
              <c:strCache>
                <c:ptCount val="6"/>
                <c:pt idx="0">
                  <c:v>физика 11 кл</c:v>
                </c:pt>
                <c:pt idx="1">
                  <c:v>химия 11 кл</c:v>
                </c:pt>
                <c:pt idx="2">
                  <c:v>история 11 кл</c:v>
                </c:pt>
                <c:pt idx="3">
                  <c:v>биология 11 кл</c:v>
                </c:pt>
                <c:pt idx="4">
                  <c:v>английский язык 11 кл</c:v>
                </c:pt>
                <c:pt idx="5">
                  <c:v>география 10 кл</c:v>
                </c:pt>
              </c:strCache>
            </c:strRef>
          </c:cat>
          <c:val>
            <c:numRef>
              <c:f>Лист4!$B$1:$B$6</c:f>
              <c:numCache>
                <c:formatCode>General</c:formatCode>
                <c:ptCount val="6"/>
                <c:pt idx="0">
                  <c:v>17</c:v>
                </c:pt>
                <c:pt idx="1">
                  <c:v>23</c:v>
                </c:pt>
                <c:pt idx="2">
                  <c:v>16</c:v>
                </c:pt>
                <c:pt idx="3">
                  <c:v>24</c:v>
                </c:pt>
                <c:pt idx="4">
                  <c:v>21</c:v>
                </c:pt>
                <c:pt idx="5">
                  <c:v>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37181858985443"/>
          <c:y val="0.146989647127442"/>
          <c:w val="0.260809112255658"/>
          <c:h val="0.8530103528725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844075448280081"/>
          <c:y val="0.0513104353756053"/>
          <c:w val="0.893212539168513"/>
          <c:h val="0.59061076019152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Лист1!$AW$51</c:f>
              <c:strCache>
                <c:ptCount val="1"/>
                <c:pt idx="0">
                  <c:v>Золотая медаль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Лист1!$AX$50:$AY$50</c:f>
              <c:strCache>
                <c:ptCount val="2"/>
                <c:pt idx="0">
                  <c:v>2011-2012</c:v>
                </c:pt>
                <c:pt idx="1">
                  <c:v>2013-2014</c:v>
                </c:pt>
              </c:strCache>
            </c:strRef>
          </c:cat>
          <c:val>
            <c:numRef>
              <c:f>Лист1!$AX$51:$AY$51</c:f>
              <c:numCache>
                <c:formatCode>General</c:formatCode>
                <c:ptCount val="2"/>
                <c:pt idx="0">
                  <c:v>6</c:v>
                </c:pt>
                <c:pt idx="1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Лист1!$AW$52</c:f>
              <c:strCache>
                <c:ptCount val="1"/>
                <c:pt idx="0">
                  <c:v>Знак Губернатора Рязанской области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Лист1!$AX$50:$AY$50</c:f>
              <c:strCache>
                <c:ptCount val="2"/>
                <c:pt idx="0">
                  <c:v>2011-2012</c:v>
                </c:pt>
                <c:pt idx="1">
                  <c:v>2013-2014</c:v>
                </c:pt>
              </c:strCache>
            </c:strRef>
          </c:cat>
          <c:val>
            <c:numRef>
              <c:f>Лист1!$AX$52:$AY$52</c:f>
              <c:numCache>
                <c:formatCode>General</c:formatCode>
                <c:ptCount val="2"/>
                <c:pt idx="0">
                  <c:v>0</c:v>
                </c:pt>
                <c:pt idx="1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Лист1!$AW$53</c:f>
              <c:strCache>
                <c:ptCount val="1"/>
                <c:pt idx="0">
                  <c:v>Аттестат особого образца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Лист1!$AX$50:$AY$50</c:f>
              <c:strCache>
                <c:ptCount val="2"/>
                <c:pt idx="0">
                  <c:v>2011-2012</c:v>
                </c:pt>
                <c:pt idx="1">
                  <c:v>2013-2014</c:v>
                </c:pt>
              </c:strCache>
            </c:strRef>
          </c:cat>
          <c:val>
            <c:numRef>
              <c:f>Лист1!$AX$53:$AY$53</c:f>
              <c:numCache>
                <c:formatCode>General</c:formatCode>
                <c:ptCount val="2"/>
                <c:pt idx="0">
                  <c:v>9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9679336"/>
        <c:axId val="789676592"/>
      </c:barChart>
      <c:catAx>
        <c:axId val="7896793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76592"/>
        <c:crosses val="autoZero"/>
        <c:auto val="1"/>
        <c:lblAlgn val="ctr"/>
        <c:lblOffset val="100"/>
        <c:noMultiLvlLbl val="0"/>
      </c:catAx>
      <c:valAx>
        <c:axId val="789676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7933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0166507151941054"/>
          <c:y val="0.813386229638962"/>
          <c:w val="0.967946280684734"/>
          <c:h val="0.151348717512041"/>
        </c:manualLayout>
      </c:layout>
      <c:overlay val="0"/>
      <c:spPr>
        <a:noFill/>
      </c:spPr>
      <c:txPr>
        <a:bodyPr rot="0" spcFirstLastPara="0" vertOverflow="ellipsis" vert="horz" wrap="square" anchor="ctr" anchorCtr="1"/>
        <a:lstStyle/>
        <a:p>
          <a:pPr>
            <a:defRPr lang="ru-RU"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Лист9!$A$2:$D$2</c:f>
              <c:numCache>
                <c:formatCode>General</c:formatCode>
                <c:ptCount val="4"/>
                <c:pt idx="0">
                  <c:v>2020</c:v>
                </c:pt>
                <c:pt idx="1">
                  <c:v>2021</c:v>
                </c:pt>
                <c:pt idx="2">
                  <c:v>2022</c:v>
                </c:pt>
                <c:pt idx="3">
                  <c:v>2023</c:v>
                </c:pt>
              </c:numCache>
            </c:numRef>
          </c:cat>
          <c:val>
            <c:numRef>
              <c:f>Лист9!$A$3:$D$3</c:f>
              <c:numCache>
                <c:formatCode>General</c:formatCode>
                <c:ptCount val="4"/>
                <c:pt idx="0">
                  <c:v>6</c:v>
                </c:pt>
                <c:pt idx="1">
                  <c:v>3</c:v>
                </c:pt>
                <c:pt idx="2">
                  <c:v>0</c:v>
                </c:pt>
                <c:pt idx="3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9679728"/>
        <c:axId val="789680120"/>
      </c:barChart>
      <c:catAx>
        <c:axId val="78967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80120"/>
        <c:crosses val="autoZero"/>
        <c:auto val="1"/>
        <c:lblAlgn val="ctr"/>
        <c:lblOffset val="100"/>
        <c:noMultiLvlLbl val="0"/>
      </c:catAx>
      <c:valAx>
        <c:axId val="789680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79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C0099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Лист9!$A$10:$A$13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3</c:v>
                </c:pt>
                <c:pt idx="3">
                  <c:v>3</c:v>
                </c:pt>
              </c:numCache>
            </c:numRef>
          </c:val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Лист9!$B$10:$B$13</c:f>
              <c:numCache>
                <c:formatCode>General</c:formatCode>
                <c:ptCount val="4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9668360"/>
        <c:axId val="789673064"/>
      </c:barChart>
      <c:catAx>
        <c:axId val="789668360"/>
        <c:scaling>
          <c:orientation val="minMax"/>
        </c:scaling>
        <c:delete val="1"/>
        <c:axPos val="b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73064"/>
        <c:crosses val="autoZero"/>
        <c:auto val="1"/>
        <c:lblAlgn val="ctr"/>
        <c:lblOffset val="100"/>
        <c:noMultiLvlLbl val="0"/>
      </c:catAx>
      <c:valAx>
        <c:axId val="78967306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683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Лист6!$B$1</c:f>
              <c:strCache>
                <c:ptCount val="1"/>
                <c:pt idx="0">
                  <c:v>победители  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Лист6!$A$2:$A$4</c:f>
              <c:strCache>
                <c:ptCount val="3"/>
                <c:pt idx="0">
                  <c:v>2022 – 2023 уч. год </c:v>
                </c:pt>
                <c:pt idx="1">
                  <c:v>2021 – 2022 уч. год</c:v>
                </c:pt>
                <c:pt idx="2">
                  <c:v>2020 – 2021 уч. год</c:v>
                </c:pt>
              </c:strCache>
            </c:strRef>
          </c:cat>
          <c:val>
            <c:numRef>
              <c:f>Лист6!$B$2:$B$4</c:f>
              <c:numCache>
                <c:formatCode>General</c:formatCode>
                <c:ptCount val="3"/>
                <c:pt idx="0">
                  <c:v>11</c:v>
                </c:pt>
                <c:pt idx="1">
                  <c:v>8</c:v>
                </c:pt>
                <c:pt idx="2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Лист6!$C$1</c:f>
              <c:strCache>
                <c:ptCount val="1"/>
                <c:pt idx="0">
                  <c:v>призеры</c:v>
                </c:pt>
              </c:strCache>
            </c:strRef>
          </c:tx>
          <c:spPr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Лист6!$A$2:$A$4</c:f>
              <c:strCache>
                <c:ptCount val="3"/>
                <c:pt idx="0">
                  <c:v>2022 – 2023 уч. год </c:v>
                </c:pt>
                <c:pt idx="1">
                  <c:v>2021 – 2022 уч. год</c:v>
                </c:pt>
                <c:pt idx="2">
                  <c:v>2020 – 2021 уч. год</c:v>
                </c:pt>
              </c:strCache>
            </c:strRef>
          </c:cat>
          <c:val>
            <c:numRef>
              <c:f>Лист6!$C$2:$C$4</c:f>
              <c:numCache>
                <c:formatCode>General</c:formatCode>
                <c:ptCount val="3"/>
                <c:pt idx="0">
                  <c:v>22</c:v>
                </c:pt>
                <c:pt idx="1">
                  <c:v>18</c:v>
                </c:pt>
                <c:pt idx="2">
                  <c:v>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9670320"/>
        <c:axId val="789677376"/>
      </c:barChart>
      <c:catAx>
        <c:axId val="789670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77376"/>
        <c:crosses val="autoZero"/>
        <c:auto val="1"/>
        <c:lblAlgn val="ctr"/>
        <c:lblOffset val="100"/>
        <c:noMultiLvlLbl val="0"/>
      </c:catAx>
      <c:valAx>
        <c:axId val="78967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70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ru-RU"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>
                <a:solidFill>
                  <a:srgbClr val="990033"/>
                </a:solidFill>
              </a:rPr>
              <a:t>Средняя наполняемость классов</a:t>
            </a:r>
            <a:r>
              <a:rPr lang="ru-RU" sz="2000" b="1" baseline="0">
                <a:solidFill>
                  <a:srgbClr val="990033"/>
                </a:solidFill>
              </a:rPr>
              <a:t> </a:t>
            </a:r>
            <a:endParaRPr lang="ru-RU" sz="2000" b="1">
              <a:solidFill>
                <a:srgbClr val="990033"/>
              </a:solidFill>
            </a:endParaRPr>
          </a:p>
        </c:rich>
      </c:tx>
      <c:layout>
        <c:manualLayout>
          <c:xMode val="edge"/>
          <c:yMode val="edge"/>
          <c:x val="0.219555555555556"/>
          <c:y val="0.015309410065548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CC0099"/>
            </a:solidFill>
            <a:ln>
              <a:solidFill>
                <a:schemeClr val="bg1"/>
              </a:solidFill>
            </a:ln>
            <a:effectLst/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Лист1!$A$10:$A$12</c:f>
              <c:strCache>
                <c:ptCount val="3"/>
                <c:pt idx="0">
                  <c:v>Средняя наполняемость классов </c:v>
                </c:pt>
                <c:pt idx="1">
                  <c:v>в базовой школе</c:v>
                </c:pt>
                <c:pt idx="2">
                  <c:v>в структурном подразделении</c:v>
                </c:pt>
              </c:strCache>
            </c:strRef>
          </c:cat>
          <c:val>
            <c:numRef>
              <c:f>Лист1!$B$10:$B$12</c:f>
              <c:numCache>
                <c:formatCode>General</c:formatCode>
                <c:ptCount val="3"/>
                <c:pt idx="0">
                  <c:v>19</c:v>
                </c:pt>
                <c:pt idx="1">
                  <c:v>26</c:v>
                </c:pt>
                <c:pt idx="2">
                  <c:v>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9694232"/>
        <c:axId val="789694624"/>
      </c:barChart>
      <c:catAx>
        <c:axId val="789694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94624"/>
        <c:crosses val="autoZero"/>
        <c:auto val="1"/>
        <c:lblAlgn val="ctr"/>
        <c:lblOffset val="100"/>
        <c:noMultiLvlLbl val="0"/>
      </c:catAx>
      <c:valAx>
        <c:axId val="789694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942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bg1">
          <a:alpha val="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Лист7!$A$3</c:f>
              <c:strCache>
                <c:ptCount val="1"/>
                <c:pt idx="0">
                  <c:v>Всего участвовало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Лист7!$B$3:$E$3</c:f>
              <c:numCache>
                <c:formatCode>General</c:formatCode>
                <c:ptCount val="4"/>
                <c:pt idx="0">
                  <c:v>634</c:v>
                </c:pt>
                <c:pt idx="1">
                  <c:v>210</c:v>
                </c:pt>
                <c:pt idx="2">
                  <c:v>423</c:v>
                </c:pt>
                <c:pt idx="3">
                  <c:v>1267</c:v>
                </c:pt>
              </c:numCache>
            </c:numRef>
          </c:val>
        </c:ser>
        <c:ser>
          <c:idx val="1"/>
          <c:order val="1"/>
          <c:tx>
            <c:strRef>
              <c:f>Лист7!$A$4</c:f>
              <c:strCache>
                <c:ptCount val="1"/>
                <c:pt idx="0">
                  <c:v>из них победители</c:v>
                </c:pt>
              </c:strCache>
            </c:strRef>
          </c:tx>
          <c:spPr>
            <a:solidFill>
              <a:srgbClr val="FF66CC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/>
          </c:spPr>
          <c:invertIfNegative val="0"/>
          <c:dLbls>
            <c:dLbl>
              <c:idx val="0"/>
              <c:layout>
                <c:manualLayout>
                  <c:x val="-0.00478071032320992"/>
                  <c:y val="-0.019507172034518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0310746171008643"/>
                  <c:y val="-0.0078028688138072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2.19113358597571e-17"/>
                  <c:y val="-0.0078028688138072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Лист7!$B$4:$E$4</c:f>
              <c:numCache>
                <c:formatCode>General</c:formatCode>
                <c:ptCount val="4"/>
                <c:pt idx="0">
                  <c:v>121</c:v>
                </c:pt>
                <c:pt idx="1">
                  <c:v>45</c:v>
                </c:pt>
                <c:pt idx="2">
                  <c:v>55</c:v>
                </c:pt>
                <c:pt idx="3">
                  <c:v>221</c:v>
                </c:pt>
              </c:numCache>
            </c:numRef>
          </c:val>
        </c:ser>
        <c:ser>
          <c:idx val="2"/>
          <c:order val="2"/>
          <c:tx>
            <c:strRef>
              <c:f>Лист7!$A$5</c:f>
              <c:strCache>
                <c:ptCount val="1"/>
                <c:pt idx="0">
                  <c:v>из них призеры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</c:dPt>
          <c:dLbls>
            <c:dLbl>
              <c:idx val="1"/>
              <c:layout>
                <c:manualLayout>
                  <c:x val="0.0286842619392594"/>
                  <c:y val="-0.0301079755315971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0.0334649722624693"/>
                  <c:y val="-0.01720455744662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6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Лист7!$B$5:$E$5</c:f>
              <c:numCache>
                <c:formatCode>General</c:formatCode>
                <c:ptCount val="4"/>
                <c:pt idx="0">
                  <c:v>381</c:v>
                </c:pt>
                <c:pt idx="1">
                  <c:v>96</c:v>
                </c:pt>
                <c:pt idx="2">
                  <c:v>84</c:v>
                </c:pt>
                <c:pt idx="3">
                  <c:v>561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789674240"/>
        <c:axId val="789680512"/>
      </c:barChart>
      <c:catAx>
        <c:axId val="789674240"/>
        <c:scaling>
          <c:orientation val="minMax"/>
        </c:scaling>
        <c:delete val="1"/>
        <c:axPos val="l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80512"/>
        <c:crosses val="autoZero"/>
        <c:auto val="1"/>
        <c:lblAlgn val="ctr"/>
        <c:lblOffset val="100"/>
        <c:noMultiLvlLbl val="0"/>
      </c:catAx>
      <c:valAx>
        <c:axId val="789680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742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0114965004374453"/>
          <c:y val="0.815900043744532"/>
          <c:w val="0.977006999125109"/>
          <c:h val="0.156322178477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14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ru-RU"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Контингент </a:t>
            </a:r>
            <a:r>
              <a:rPr lang="ru-RU" sz="2400" baseline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r>
              <a:rPr lang="ru-RU" sz="2400" baseline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0227971364829218"/>
          <c:y val="0.0315603781622016"/>
        </c:manualLayout>
      </c:layout>
      <c:overlay val="1"/>
    </c:title>
    <c:autoTitleDeleted val="0"/>
    <c:view3D>
      <c:rotX val="30"/>
      <c:rotY val="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406748343004785"/>
          <c:y val="0.0532539800804069"/>
          <c:w val="0.57812510936133"/>
          <c:h val="0.893491981504151"/>
        </c:manualLayout>
      </c:layout>
      <c:pie3DChart>
        <c:varyColors val="1"/>
        <c:ser>
          <c:idx val="0"/>
          <c:order val="0"/>
          <c:explosion val="0"/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  <c:spPr>
              <a:solidFill>
                <a:srgbClr val="E9A5D2"/>
              </a:solidFill>
            </c:spPr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Pt>
            <c:idx val="11"/>
            <c:bubble3D val="0"/>
          </c:dPt>
          <c:dPt>
            <c:idx val="12"/>
            <c:bubble3D val="0"/>
          </c:dPt>
          <c:dPt>
            <c:idx val="13"/>
            <c:bubble3D val="0"/>
          </c:dPt>
          <c:dPt>
            <c:idx val="14"/>
            <c:bubble3D val="0"/>
          </c:dPt>
          <c:dPt>
            <c:idx val="15"/>
            <c:bubble3D val="0"/>
          </c:dPt>
          <c:dPt>
            <c:idx val="16"/>
            <c:bubble3D val="0"/>
          </c:dPt>
          <c:dLbls>
            <c:dLbl>
              <c:idx val="7"/>
              <c:layout>
                <c:manualLayout>
                  <c:x val="0.0420361538852627"/>
                  <c:y val="-0.094484557574006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0.00862759607862212"/>
                  <c:y val="-0.082039854238068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0.0944434601924773"/>
                  <c:y val="0.0004983235725250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Лист1!$AP$57:$AP$73</c:f>
              <c:strCache>
                <c:ptCount val="17"/>
                <c:pt idx="0">
                  <c:v>Всего детей</c:v>
                </c:pt>
                <c:pt idx="1">
                  <c:v>Дети, оставшиеся без попечения родителей</c:v>
                </c:pt>
                <c:pt idx="2">
                  <c:v>Дети – инвалиды</c:v>
                </c:pt>
                <c:pt idx="3">
                  <c:v>Семьи, имеющие гражданство РФ</c:v>
                </c:pt>
                <c:pt idx="4">
                  <c:v>Семьи, имеющие временную регистрацию в г. Касимове </c:v>
                </c:pt>
                <c:pt idx="5">
                  <c:v>Не имеют гражданства                        </c:v>
                </c:pt>
                <c:pt idx="6">
                  <c:v>Семьи, в которых родители безработные</c:v>
                </c:pt>
                <c:pt idx="7">
                  <c:v>Многодетные семьи</c:v>
                </c:pt>
                <c:pt idx="8">
                  <c:v>Неполные семьи</c:v>
                </c:pt>
                <c:pt idx="9">
                  <c:v>Матери – одиночки</c:v>
                </c:pt>
                <c:pt idx="10">
                  <c:v>Малообеспеченные семьи</c:v>
                </c:pt>
                <c:pt idx="11">
                  <c:v>Семьи, находящиеся в социально-опасном  положении</c:v>
                </c:pt>
                <c:pt idx="12">
                  <c:v>Родители, злоупотребляющие алкоголем</c:v>
                </c:pt>
                <c:pt idx="13">
                  <c:v>Родители, лишенные род. прав</c:v>
                </c:pt>
                <c:pt idx="14">
                  <c:v>Учащиеся с девиантным поведением</c:v>
                </c:pt>
                <c:pt idx="15">
                  <c:v>Состоят на учете в ПДН ОВД и КДН</c:v>
                </c:pt>
                <c:pt idx="16">
                  <c:v>Учащиеся, регулярно пропускающие учебные занятия без уважительной причины</c:v>
                </c:pt>
              </c:strCache>
            </c:strRef>
          </c:cat>
          <c:val>
            <c:numRef>
              <c:f>Лист1!$AQ$57:$AQ$73</c:f>
              <c:numCache>
                <c:formatCode>General</c:formatCode>
                <c:ptCount val="17"/>
                <c:pt idx="0">
                  <c:v>804</c:v>
                </c:pt>
                <c:pt idx="1">
                  <c:v>11</c:v>
                </c:pt>
                <c:pt idx="2">
                  <c:v>46</c:v>
                </c:pt>
                <c:pt idx="3">
                  <c:v>801</c:v>
                </c:pt>
                <c:pt idx="4">
                  <c:v>3</c:v>
                </c:pt>
                <c:pt idx="5">
                  <c:v>2</c:v>
                </c:pt>
                <c:pt idx="6">
                  <c:v>24</c:v>
                </c:pt>
                <c:pt idx="7">
                  <c:v>110</c:v>
                </c:pt>
                <c:pt idx="8">
                  <c:v>107</c:v>
                </c:pt>
                <c:pt idx="9">
                  <c:v>94</c:v>
                </c:pt>
                <c:pt idx="10">
                  <c:v>114</c:v>
                </c:pt>
                <c:pt idx="11">
                  <c:v>5</c:v>
                </c:pt>
                <c:pt idx="12">
                  <c:v>4</c:v>
                </c:pt>
                <c:pt idx="13">
                  <c:v>3</c:v>
                </c:pt>
                <c:pt idx="14">
                  <c:v>23</c:v>
                </c:pt>
                <c:pt idx="15">
                  <c:v>14</c:v>
                </c:pt>
                <c:pt idx="16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</c:plotArea>
    <c:legend>
      <c:legendPos val="b"/>
      <c:layout>
        <c:manualLayout>
          <c:xMode val="edge"/>
          <c:yMode val="edge"/>
          <c:x val="0"/>
          <c:y val="0.162519134640135"/>
          <c:w val="0.342709142662733"/>
          <c:h val="0.815478399869946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49493720350041"/>
          <c:y val="0"/>
          <c:w val="0.605555555555556"/>
          <c:h val="1"/>
        </c:manualLayout>
      </c:layout>
      <c:doughnutChart>
        <c:varyColors val="1"/>
        <c:ser>
          <c:idx val="0"/>
          <c:order val="0"/>
          <c:explosion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Pt>
            <c:idx val="11"/>
            <c:bubble3D val="0"/>
          </c:dPt>
          <c:dPt>
            <c:idx val="12"/>
            <c:bubble3D val="0"/>
          </c:dPt>
          <c:dPt>
            <c:idx val="13"/>
            <c:bubble3D val="0"/>
          </c:dPt>
          <c:dPt>
            <c:idx val="14"/>
            <c:bubble3D val="0"/>
          </c:dPt>
          <c:dPt>
            <c:idx val="15"/>
            <c:bubble3D val="0"/>
          </c:dPt>
          <c:dPt>
            <c:idx val="16"/>
            <c:bubble3D val="0"/>
          </c:dPt>
          <c:dPt>
            <c:idx val="17"/>
            <c:bubble3D val="0"/>
          </c:dPt>
          <c:dPt>
            <c:idx val="18"/>
            <c:bubble3D val="0"/>
          </c:dPt>
          <c:dLbls>
            <c:delete val="1"/>
          </c:dLbls>
          <c:cat>
            <c:strRef>
              <c:f>Лист12!$A$3:$S$3</c:f>
              <c:strCache>
                <c:ptCount val="19"/>
                <c:pt idx="0">
                  <c:v>Компьютер</c:v>
                </c:pt>
                <c:pt idx="1">
                  <c:v>Ноутбук</c:v>
                </c:pt>
                <c:pt idx="2">
                  <c:v>Нетбук</c:v>
                </c:pt>
                <c:pt idx="3">
                  <c:v>Принтер</c:v>
                </c:pt>
                <c:pt idx="4">
                  <c:v>Сканер</c:v>
                </c:pt>
                <c:pt idx="5">
                  <c:v>МФУ - принтер /</c:v>
                </c:pt>
                <c:pt idx="6">
                  <c:v>Проектор</c:v>
                </c:pt>
                <c:pt idx="7">
                  <c:v>Интерактивная доска</c:v>
                </c:pt>
                <c:pt idx="8">
                  <c:v>Экран</c:v>
                </c:pt>
                <c:pt idx="9">
                  <c:v>Веб - камера</c:v>
                </c:pt>
                <c:pt idx="10">
                  <c:v>Докумен камера</c:v>
                </c:pt>
                <c:pt idx="11">
                  <c:v>Система электронное голосование</c:v>
                </c:pt>
                <c:pt idx="12">
                  <c:v>ЖК – телевизор/ </c:v>
                </c:pt>
                <c:pt idx="13">
                  <c:v>ДВД - плейер</c:v>
                </c:pt>
                <c:pt idx="14">
                  <c:v>Тележки  для ноутбуков /нетбуков</c:v>
                </c:pt>
                <c:pt idx="15">
                  <c:v>Модем</c:v>
                </c:pt>
                <c:pt idx="16">
                  <c:v>Интерактивные </c:v>
                </c:pt>
                <c:pt idx="17">
                  <c:v>Подключение к  интнрнету </c:v>
                </c:pt>
                <c:pt idx="18">
                  <c:v>Подключение к локальной сети</c:v>
                </c:pt>
              </c:strCache>
            </c:strRef>
          </c:cat>
          <c:val>
            <c:numRef>
              <c:f>Лист12!$A$4:$S$4</c:f>
              <c:numCache>
                <c:formatCode>General</c:formatCode>
                <c:ptCount val="19"/>
                <c:pt idx="16">
                  <c:v>0</c:v>
                </c:pt>
              </c:numCache>
            </c:numRef>
          </c:val>
        </c:ser>
        <c:ser>
          <c:idx val="1"/>
          <c:order val="1"/>
          <c:explosion val="11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9"/>
            <c:bubble3D val="0"/>
          </c:dPt>
          <c:dPt>
            <c:idx val="10"/>
            <c:bubble3D val="0"/>
          </c:dPt>
          <c:dPt>
            <c:idx val="11"/>
            <c:bubble3D val="0"/>
          </c:dPt>
          <c:dPt>
            <c:idx val="12"/>
            <c:bubble3D val="0"/>
          </c:dPt>
          <c:dPt>
            <c:idx val="13"/>
            <c:bubble3D val="0"/>
          </c:dPt>
          <c:dPt>
            <c:idx val="14"/>
            <c:bubble3D val="0"/>
          </c:dPt>
          <c:dPt>
            <c:idx val="15"/>
            <c:bubble3D val="0"/>
          </c:dPt>
          <c:dPt>
            <c:idx val="16"/>
            <c:bubble3D val="0"/>
          </c:dPt>
          <c:dPt>
            <c:idx val="17"/>
            <c:bubble3D val="0"/>
          </c:dPt>
          <c:dPt>
            <c:idx val="18"/>
            <c:bubble3D val="0"/>
          </c:dPt>
          <c:dLbls>
            <c:dLbl>
              <c:idx val="9"/>
              <c:layout>
                <c:manualLayout>
                  <c:x val="-0.0227272727272729"/>
                  <c:y val="0.06514657980456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0.0454545454545455"/>
                  <c:y val="-0.056460369163952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0.0284090909090909"/>
                  <c:y val="-0.06514657980456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0.0246212121212123"/>
                  <c:y val="0.09120521172638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3"/>
              <c:layout>
                <c:manualLayout>
                  <c:x val="-0.032197118826056"/>
                  <c:y val="0.069489685124864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4"/>
              <c:layout>
                <c:manualLayout>
                  <c:x val="-0.0340909090909091"/>
                  <c:y val="0.04777415852334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>
                <c:manualLayout>
                  <c:x val="0.037878787878788"/>
                  <c:y val="-0.04777415852334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6"/>
              <c:layout>
                <c:manualLayout>
                  <c:x val="-0.0435606060606061"/>
                  <c:y val="0.026058631921824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2000" b="1" i="0" u="none" strike="noStrike" kern="1200" cap="none" spc="0" baseline="0">
                    <a:ln w="19050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</a:ln>
                    <a:solidFill>
                      <a:srgbClr val="FFCC00"/>
                    </a:solidFill>
                    <a:effectLst>
                      <a:outerShdw blurRad="50000" dist="50800" dir="7500000" algn="tl">
                        <a:srgbClr val="000000">
                          <a:shade val="5000"/>
                          <a:alpha val="35000"/>
                        </a:srgbClr>
                      </a:outerShdw>
                    </a:effectLst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Лист12!$A$3:$S$3</c:f>
              <c:strCache>
                <c:ptCount val="19"/>
                <c:pt idx="0">
                  <c:v>Компьютер</c:v>
                </c:pt>
                <c:pt idx="1">
                  <c:v>Ноутбук</c:v>
                </c:pt>
                <c:pt idx="2">
                  <c:v>Нетбук</c:v>
                </c:pt>
                <c:pt idx="3">
                  <c:v>Принтер</c:v>
                </c:pt>
                <c:pt idx="4">
                  <c:v>Сканер</c:v>
                </c:pt>
                <c:pt idx="5">
                  <c:v>МФУ - принтер /</c:v>
                </c:pt>
                <c:pt idx="6">
                  <c:v>Проектор</c:v>
                </c:pt>
                <c:pt idx="7">
                  <c:v>Интерактивная доска</c:v>
                </c:pt>
                <c:pt idx="8">
                  <c:v>Экран</c:v>
                </c:pt>
                <c:pt idx="9">
                  <c:v>Веб - камера</c:v>
                </c:pt>
                <c:pt idx="10">
                  <c:v>Докумен камера</c:v>
                </c:pt>
                <c:pt idx="11">
                  <c:v>Система электронное голосование</c:v>
                </c:pt>
                <c:pt idx="12">
                  <c:v>ЖК – телевизор/ </c:v>
                </c:pt>
                <c:pt idx="13">
                  <c:v>ДВД - плейер</c:v>
                </c:pt>
                <c:pt idx="14">
                  <c:v>Тележки  для ноутбуков /нетбуков</c:v>
                </c:pt>
                <c:pt idx="15">
                  <c:v>Модем</c:v>
                </c:pt>
                <c:pt idx="16">
                  <c:v>Интерактивные </c:v>
                </c:pt>
                <c:pt idx="17">
                  <c:v>Подключение к  интнрнету </c:v>
                </c:pt>
                <c:pt idx="18">
                  <c:v>Подключение к локальной сети</c:v>
                </c:pt>
              </c:strCache>
            </c:strRef>
          </c:cat>
          <c:val>
            <c:numRef>
              <c:f>Лист12!$A$5:$S$5</c:f>
              <c:numCache>
                <c:formatCode>General</c:formatCode>
                <c:ptCount val="19"/>
                <c:pt idx="0">
                  <c:v>50</c:v>
                </c:pt>
                <c:pt idx="1">
                  <c:v>41</c:v>
                </c:pt>
                <c:pt idx="2">
                  <c:v>38</c:v>
                </c:pt>
                <c:pt idx="3">
                  <c:v>11</c:v>
                </c:pt>
                <c:pt idx="4">
                  <c:v>2</c:v>
                </c:pt>
                <c:pt idx="5">
                  <c:v>13</c:v>
                </c:pt>
                <c:pt idx="6">
                  <c:v>23</c:v>
                </c:pt>
                <c:pt idx="7">
                  <c:v>7</c:v>
                </c:pt>
                <c:pt idx="8">
                  <c:v>19</c:v>
                </c:pt>
                <c:pt idx="9">
                  <c:v>5</c:v>
                </c:pt>
                <c:pt idx="10">
                  <c:v>4</c:v>
                </c:pt>
                <c:pt idx="11">
                  <c:v>1</c:v>
                </c:pt>
                <c:pt idx="12">
                  <c:v>1</c:v>
                </c:pt>
                <c:pt idx="13">
                  <c:v>4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57</c:v>
                </c:pt>
                <c:pt idx="18">
                  <c:v>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12857835160128"/>
          <c:y val="0"/>
          <c:w val="0.385498860629273"/>
          <c:h val="0.986543940583405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zero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ru-RU"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ru-RU" sz="16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</a:t>
            </a:r>
            <a:r>
              <a:rPr lang="ru-RU" sz="1600" baseline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результатов обучения за 3 года</a:t>
            </a:r>
            <a:endParaRPr lang="ru-RU" sz="160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289825307575529"/>
          <c:y val="0.018660393970853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0846608166290938"/>
          <c:y val="0.112169446107932"/>
          <c:w val="0.915215637224788"/>
          <c:h val="0.5084457945457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Лист1!$U$89</c:f>
              <c:strCache>
                <c:ptCount val="1"/>
                <c:pt idx="0">
                  <c:v>2012 – 2013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027770549660084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0.0166623297960507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0.0333246595921009"/>
                  <c:y val="-4.8872038578195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0333246595921009"/>
                  <c:y val="0.0053315567075076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111082198640336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0277705496600841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multiLvlStrRef>
              <c:f>Лист1!$S$90:$T$95</c:f>
              <c:multiLvlStrCache>
                <c:ptCount val="6"/>
                <c:lvl>
                  <c:pt idx="0">
                    <c:v>Базовая школа</c:v>
                  </c:pt>
                  <c:pt idx="1">
                    <c:v>Структурное подразделение</c:v>
                  </c:pt>
                  <c:pt idx="2">
                    <c:v>общее</c:v>
                  </c:pt>
                  <c:pt idx="3">
                    <c:v>Базовая школа</c:v>
                  </c:pt>
                  <c:pt idx="4">
                    <c:v>Структурное подразделение</c:v>
                  </c:pt>
                  <c:pt idx="5">
                    <c:v>общее</c:v>
                  </c:pt>
                </c:lvl>
                <c:lvl>
                  <c:pt idx="0">
                    <c:v>Доля учащихся, успевающих</c:v>
                  </c:pt>
                  <c:pt idx="3">
                    <c:v>Общий % успеваемости</c:v>
                  </c:pt>
                </c:lvl>
              </c:multiLvlStrCache>
            </c:multiLvlStrRef>
          </c:cat>
          <c:val>
            <c:numRef>
              <c:f>Лист1!$U$90:$U$95</c:f>
              <c:numCache>
                <c:formatCode>General</c:formatCode>
                <c:ptCount val="6"/>
                <c:pt idx="0">
                  <c:v>40</c:v>
                </c:pt>
                <c:pt idx="1">
                  <c:v>24.4</c:v>
                </c:pt>
                <c:pt idx="2">
                  <c:v>35.2</c:v>
                </c:pt>
                <c:pt idx="3">
                  <c:v>100</c:v>
                </c:pt>
                <c:pt idx="4">
                  <c:v>94.8</c:v>
                </c:pt>
                <c:pt idx="5">
                  <c:v>99</c:v>
                </c:pt>
              </c:numCache>
            </c:numRef>
          </c:val>
        </c:ser>
        <c:ser>
          <c:idx val="1"/>
          <c:order val="1"/>
          <c:tx>
            <c:strRef>
              <c:f>Лист1!$V$89</c:f>
              <c:strCache>
                <c:ptCount val="1"/>
                <c:pt idx="0">
                  <c:v>2013-2014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multiLvlStrRef>
              <c:f>Лист1!$S$90:$T$95</c:f>
              <c:multiLvlStrCache>
                <c:ptCount val="6"/>
                <c:lvl>
                  <c:pt idx="0">
                    <c:v>Базовая школа</c:v>
                  </c:pt>
                  <c:pt idx="1">
                    <c:v>Структурное подразделение</c:v>
                  </c:pt>
                  <c:pt idx="2">
                    <c:v>общее</c:v>
                  </c:pt>
                  <c:pt idx="3">
                    <c:v>Базовая школа</c:v>
                  </c:pt>
                  <c:pt idx="4">
                    <c:v>Структурное подразделение</c:v>
                  </c:pt>
                  <c:pt idx="5">
                    <c:v>общее</c:v>
                  </c:pt>
                </c:lvl>
                <c:lvl>
                  <c:pt idx="0">
                    <c:v>Доля учащихся, успевающих</c:v>
                  </c:pt>
                  <c:pt idx="3">
                    <c:v>Общий % успеваемости</c:v>
                  </c:pt>
                </c:lvl>
              </c:multiLvlStrCache>
            </c:multiLvlStrRef>
          </c:cat>
          <c:val>
            <c:numRef>
              <c:f>Лист1!$V$90:$V$95</c:f>
              <c:numCache>
                <c:formatCode>General</c:formatCode>
                <c:ptCount val="6"/>
                <c:pt idx="0">
                  <c:v>53</c:v>
                </c:pt>
                <c:pt idx="1">
                  <c:v>26</c:v>
                </c:pt>
                <c:pt idx="2">
                  <c:v>49.5</c:v>
                </c:pt>
                <c:pt idx="3">
                  <c:v>100</c:v>
                </c:pt>
                <c:pt idx="4">
                  <c:v>98.7</c:v>
                </c:pt>
                <c:pt idx="5">
                  <c:v>99.8</c:v>
                </c:pt>
              </c:numCache>
            </c:numRef>
          </c:val>
        </c:ser>
        <c:ser>
          <c:idx val="2"/>
          <c:order val="2"/>
          <c:tx>
            <c:strRef>
              <c:f>Лист1!$W$89</c:f>
              <c:strCache>
                <c:ptCount val="1"/>
                <c:pt idx="0">
                  <c:v>2014-2015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0277705496600843"/>
                  <c:y val="0.053862156589499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4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multiLvlStrRef>
              <c:f>Лист1!$S$90:$T$95</c:f>
              <c:multiLvlStrCache>
                <c:ptCount val="6"/>
                <c:lvl>
                  <c:pt idx="0">
                    <c:v>Базовая школа</c:v>
                  </c:pt>
                  <c:pt idx="1">
                    <c:v>Структурное подразделение</c:v>
                  </c:pt>
                  <c:pt idx="2">
                    <c:v>общее</c:v>
                  </c:pt>
                  <c:pt idx="3">
                    <c:v>Базовая школа</c:v>
                  </c:pt>
                  <c:pt idx="4">
                    <c:v>Структурное подразделение</c:v>
                  </c:pt>
                  <c:pt idx="5">
                    <c:v>общее</c:v>
                  </c:pt>
                </c:lvl>
                <c:lvl>
                  <c:pt idx="0">
                    <c:v>Доля учащихся, успевающих</c:v>
                  </c:pt>
                  <c:pt idx="3">
                    <c:v>Общий % успеваемости</c:v>
                  </c:pt>
                </c:lvl>
              </c:multiLvlStrCache>
            </c:multiLvlStrRef>
          </c:cat>
          <c:val>
            <c:numRef>
              <c:f>Лист1!$W$90:$W$95</c:f>
              <c:numCache>
                <c:formatCode>General</c:formatCode>
                <c:ptCount val="6"/>
                <c:pt idx="0">
                  <c:v>52.5</c:v>
                </c:pt>
                <c:pt idx="1">
                  <c:v>30</c:v>
                </c:pt>
                <c:pt idx="2">
                  <c:v>49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40"/>
        <c:axId val="789688352"/>
        <c:axId val="789686392"/>
      </c:barChart>
      <c:catAx>
        <c:axId val="789688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85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86392"/>
        <c:crosses val="autoZero"/>
        <c:auto val="1"/>
        <c:lblAlgn val="ctr"/>
        <c:lblOffset val="100"/>
        <c:noMultiLvlLbl val="0"/>
      </c:catAx>
      <c:valAx>
        <c:axId val="78968639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88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813771131311"/>
          <c:y val="0.762214250075618"/>
          <c:w val="0.186186228868689"/>
          <c:h val="0.144615117230227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ru-RU" sz="1800" b="1" i="0" u="none" strike="noStrike" kern="1200" baseline="0">
                <a:solidFill>
                  <a:srgbClr val="B42B00"/>
                </a:solidFill>
                <a:latin typeface="+mn-lt"/>
                <a:ea typeface="+mn-ea"/>
                <a:cs typeface="+mn-cs"/>
              </a:defRPr>
            </a:pPr>
            <a:r>
              <a:rPr lang="ru-RU" sz="1400" dirty="0" smtClean="0">
                <a:solidFill>
                  <a:srgbClr val="B42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</a:t>
            </a:r>
            <a:r>
              <a:rPr lang="ru-RU" sz="1400" baseline="0" dirty="0" smtClean="0">
                <a:solidFill>
                  <a:srgbClr val="B42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подготовки выпускников </a:t>
            </a:r>
            <a:endParaRPr lang="ru-RU" sz="1400" baseline="0" dirty="0" smtClean="0">
              <a:solidFill>
                <a:srgbClr val="B42B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 lang="ru-RU" sz="1800" b="1" i="0" u="none" strike="noStrike" kern="1200" baseline="0">
                <a:solidFill>
                  <a:srgbClr val="B42B00"/>
                </a:solidFill>
                <a:latin typeface="+mn-lt"/>
                <a:ea typeface="+mn-ea"/>
                <a:cs typeface="+mn-cs"/>
              </a:defRPr>
            </a:pPr>
            <a:r>
              <a:rPr lang="ru-RU" sz="1400" baseline="0" dirty="0" smtClean="0">
                <a:solidFill>
                  <a:srgbClr val="B42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3 года</a:t>
            </a:r>
            <a:endParaRPr lang="ru-RU" sz="1400" dirty="0">
              <a:solidFill>
                <a:srgbClr val="B42B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55207409173715"/>
          <c:y val="0.00382435882099926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25363517060367"/>
          <c:y val="0.140267392570926"/>
          <c:w val="0.874636482939633"/>
          <c:h val="0.71420053048163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Лист1!$Y$90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0388888888888889"/>
                  <c:y val="0.00462287193188726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ru-RU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Лист1!$Z$89:$AB$89</c:f>
              <c:strCache>
                <c:ptCount val="3"/>
                <c:pt idx="0">
                  <c:v>2012 – 2013 уч. год</c:v>
                </c:pt>
                <c:pt idx="1">
                  <c:v>2013 – 2014 уч .год </c:v>
                </c:pt>
                <c:pt idx="2">
                  <c:v>2014 -2015 уч. год</c:v>
                </c:pt>
              </c:strCache>
            </c:strRef>
          </c:cat>
          <c:val>
            <c:numRef>
              <c:f>Лист1!$Z$90:$AB$90</c:f>
              <c:numCache>
                <c:formatCode>0.0%</c:formatCode>
                <c:ptCount val="3"/>
                <c:pt idx="0">
                  <c:v>0.52</c:v>
                </c:pt>
                <c:pt idx="1">
                  <c:v>0.57</c:v>
                </c:pt>
                <c:pt idx="2">
                  <c:v>0.625000000000005</c:v>
                </c:pt>
              </c:numCache>
            </c:numRef>
          </c:val>
        </c:ser>
        <c:ser>
          <c:idx val="1"/>
          <c:order val="1"/>
          <c:tx>
            <c:strRef>
              <c:f>Лист1!$Y$91</c:f>
              <c:strCache>
                <c:ptCount val="1"/>
                <c:pt idx="0">
                  <c:v>9 класс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0.0166668853893265"/>
                  <c:y val="-0.0138686157956619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ru-RU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Лист1!$Z$89:$AB$89</c:f>
              <c:strCache>
                <c:ptCount val="3"/>
                <c:pt idx="0">
                  <c:v>2012 – 2013 уч. год</c:v>
                </c:pt>
                <c:pt idx="1">
                  <c:v>2013 – 2014 уч .год </c:v>
                </c:pt>
                <c:pt idx="2">
                  <c:v>2014 -2015 уч. год</c:v>
                </c:pt>
              </c:strCache>
            </c:strRef>
          </c:cat>
          <c:val>
            <c:numRef>
              <c:f>Лист1!$Z$91:$AB$91</c:f>
              <c:numCache>
                <c:formatCode>0.0%</c:formatCode>
                <c:ptCount val="3"/>
                <c:pt idx="0">
                  <c:v>0.57</c:v>
                </c:pt>
                <c:pt idx="1">
                  <c:v>0.28</c:v>
                </c:pt>
                <c:pt idx="2">
                  <c:v>0.21</c:v>
                </c:pt>
              </c:numCache>
            </c:numRef>
          </c:val>
        </c:ser>
        <c:ser>
          <c:idx val="2"/>
          <c:order val="2"/>
          <c:tx>
            <c:strRef>
              <c:f>Лист1!$Y$92</c:f>
              <c:strCache>
                <c:ptCount val="1"/>
                <c:pt idx="0">
                  <c:v>11 класс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222222222222223"/>
                  <c:y val="-0.0138686157956619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ru-RU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Лист1!$Z$89:$AB$89</c:f>
              <c:strCache>
                <c:ptCount val="3"/>
                <c:pt idx="0">
                  <c:v>2012 – 2013 уч. год</c:v>
                </c:pt>
                <c:pt idx="1">
                  <c:v>2013 – 2014 уч .год </c:v>
                </c:pt>
                <c:pt idx="2">
                  <c:v>2014 -2015 уч. год</c:v>
                </c:pt>
              </c:strCache>
            </c:strRef>
          </c:cat>
          <c:val>
            <c:numRef>
              <c:f>Лист1!$Z$92:$AB$92</c:f>
              <c:numCache>
                <c:formatCode>0.0%</c:formatCode>
                <c:ptCount val="3"/>
                <c:pt idx="0">
                  <c:v>0.59</c:v>
                </c:pt>
                <c:pt idx="1">
                  <c:v>0.690000000000001</c:v>
                </c:pt>
                <c:pt idx="2">
                  <c:v>0.683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9692664"/>
        <c:axId val="789682080"/>
      </c:barChart>
      <c:catAx>
        <c:axId val="789692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82080"/>
        <c:crosses val="autoZero"/>
        <c:auto val="1"/>
        <c:lblAlgn val="ctr"/>
        <c:lblOffset val="100"/>
        <c:noMultiLvlLbl val="0"/>
      </c:catAx>
      <c:valAx>
        <c:axId val="789682080"/>
        <c:scaling>
          <c:orientation val="minMax"/>
        </c:scaling>
        <c:delete val="0"/>
        <c:axPos val="l"/>
        <c:majorGridlines/>
        <c:numFmt formatCode="0.0%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92664"/>
        <c:crosses val="autoZero"/>
        <c:crossBetween val="between"/>
      </c:valAx>
      <c:spPr>
        <a:noFill/>
      </c:spPr>
    </c:plotArea>
    <c:legend>
      <c:legendPos val="r"/>
      <c:layout>
        <c:manualLayout>
          <c:xMode val="edge"/>
          <c:yMode val="edge"/>
          <c:x val="0.0404885906722404"/>
          <c:y val="0.946031079199108"/>
          <c:w val="0.887821857999153"/>
          <c:h val="0.0508209827999059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0" vertOverflow="ellipsis" vert="horz" wrap="square" anchor="ctr" anchorCtr="1"/>
          <a:lstStyle/>
          <a:p>
            <a:pPr>
              <a:defRPr lang="ru-RU" sz="1400" b="1" i="0" u="none" strike="noStrike" kern="1200" baseline="0">
                <a:solidFill>
                  <a:srgbClr val="B42B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>
                <a:solidFill>
                  <a:srgbClr val="B42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Качество знаний по ступениям обучения </a:t>
            </a:r>
            <a:endParaRPr lang="ru-RU" sz="1400">
              <a:solidFill>
                <a:srgbClr val="B42B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 lang="ru-RU" sz="1400" b="1" i="0" u="none" strike="noStrike" kern="1200" baseline="0">
                <a:solidFill>
                  <a:srgbClr val="B42B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1400">
                <a:solidFill>
                  <a:srgbClr val="B42B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3 года</a:t>
            </a:r>
            <a:endParaRPr lang="ru-RU" sz="1400">
              <a:solidFill>
                <a:srgbClr val="B42B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89158721338421"/>
          <c:y val="0.000388615369437901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25243341952231"/>
          <c:y val="0.124330335536376"/>
          <c:w val="0.856331173620018"/>
          <c:h val="0.6423717020776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Лист1!$AO$119</c:f>
              <c:strCache>
                <c:ptCount val="1"/>
                <c:pt idx="0">
                  <c:v>1 ступень образования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Лист1!$AP$118:$AR$118</c:f>
              <c:strCache>
                <c:ptCount val="3"/>
                <c:pt idx="0">
                  <c:v>2014-2015</c:v>
                </c:pt>
                <c:pt idx="1">
                  <c:v>2013 – 2014</c:v>
                </c:pt>
                <c:pt idx="2">
                  <c:v>2012 – 2013</c:v>
                </c:pt>
              </c:strCache>
            </c:strRef>
          </c:cat>
          <c:val>
            <c:numRef>
              <c:f>Лист1!$AP$119:$AR$119</c:f>
              <c:numCache>
                <c:formatCode>0.0%</c:formatCode>
                <c:ptCount val="3"/>
                <c:pt idx="0">
                  <c:v>0.535</c:v>
                </c:pt>
                <c:pt idx="1">
                  <c:v>0.603000000000001</c:v>
                </c:pt>
                <c:pt idx="2">
                  <c:v>0.507</c:v>
                </c:pt>
              </c:numCache>
            </c:numRef>
          </c:val>
        </c:ser>
        <c:ser>
          <c:idx val="1"/>
          <c:order val="1"/>
          <c:tx>
            <c:strRef>
              <c:f>Лист1!$AO$120</c:f>
              <c:strCache>
                <c:ptCount val="1"/>
                <c:pt idx="0">
                  <c:v>2 ступень образования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Лист1!$AP$118:$AR$118</c:f>
              <c:strCache>
                <c:ptCount val="3"/>
                <c:pt idx="0">
                  <c:v>2014-2015</c:v>
                </c:pt>
                <c:pt idx="1">
                  <c:v>2013 – 2014</c:v>
                </c:pt>
                <c:pt idx="2">
                  <c:v>2012 – 2013</c:v>
                </c:pt>
              </c:strCache>
            </c:strRef>
          </c:cat>
          <c:val>
            <c:numRef>
              <c:f>Лист1!$AP$120:$AR$120</c:f>
              <c:numCache>
                <c:formatCode>0%</c:formatCode>
                <c:ptCount val="3"/>
                <c:pt idx="0">
                  <c:v>0.41</c:v>
                </c:pt>
                <c:pt idx="1" c:formatCode="0.0%">
                  <c:v>0.413</c:v>
                </c:pt>
                <c:pt idx="2" c:formatCode="0.0%">
                  <c:v>0.405</c:v>
                </c:pt>
              </c:numCache>
            </c:numRef>
          </c:val>
        </c:ser>
        <c:ser>
          <c:idx val="2"/>
          <c:order val="2"/>
          <c:tx>
            <c:strRef>
              <c:f>Лист1!$AO$121</c:f>
              <c:strCache>
                <c:ptCount val="1"/>
                <c:pt idx="0">
                  <c:v>3 ступень образования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  <c15:leaderLines/>
              </c:ext>
            </c:extLst>
          </c:dLbls>
          <c:cat>
            <c:strRef>
              <c:f>Лист1!$AP$118:$AR$118</c:f>
              <c:strCache>
                <c:ptCount val="3"/>
                <c:pt idx="0">
                  <c:v>2014-2015</c:v>
                </c:pt>
                <c:pt idx="1">
                  <c:v>2013 – 2014</c:v>
                </c:pt>
                <c:pt idx="2">
                  <c:v>2012 – 2013</c:v>
                </c:pt>
              </c:strCache>
            </c:strRef>
          </c:cat>
          <c:val>
            <c:numRef>
              <c:f>Лист1!$AP$121:$AR$121</c:f>
              <c:numCache>
                <c:formatCode>0%</c:formatCode>
                <c:ptCount val="3"/>
                <c:pt idx="0">
                  <c:v>0.78</c:v>
                </c:pt>
                <c:pt idx="1">
                  <c:v>0.670000000000006</c:v>
                </c:pt>
                <c:pt idx="2" c:formatCode="0.0%">
                  <c:v>0.587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9683256"/>
        <c:axId val="789682864"/>
      </c:barChart>
      <c:catAx>
        <c:axId val="78968325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82864"/>
        <c:crosses val="autoZero"/>
        <c:auto val="1"/>
        <c:lblAlgn val="ctr"/>
        <c:lblOffset val="100"/>
        <c:noMultiLvlLbl val="0"/>
      </c:catAx>
      <c:valAx>
        <c:axId val="789682864"/>
        <c:scaling>
          <c:orientation val="minMax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ru-RU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7896832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00195722425961657"/>
          <c:y val="0.899648037239937"/>
          <c:w val="0.992492536129547"/>
          <c:h val="0.098201321825403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247204724409449"/>
          <c:y val="0"/>
          <c:w val="0.968310367454068"/>
          <c:h val="1"/>
        </c:manualLayout>
      </c:layout>
      <c:pie3DChart>
        <c:varyColors val="1"/>
        <c:ser>
          <c:idx val="0"/>
          <c:order val="0"/>
          <c:explosion val="0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24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Лист15!$A$5:$A$7</c:f>
              <c:strCache>
                <c:ptCount val="3"/>
                <c:pt idx="0">
                  <c:v>опорно–двигательного аппарата</c:v>
                </c:pt>
                <c:pt idx="1">
                  <c:v>эндокринные заболевания</c:v>
                </c:pt>
                <c:pt idx="2">
                  <c:v>патологию зрения</c:v>
                </c:pt>
              </c:strCache>
            </c:strRef>
          </c:cat>
          <c:val>
            <c:numRef>
              <c:f>Лист15!$B$5:$B$7</c:f>
              <c:numCache>
                <c:formatCode>0.0%</c:formatCode>
                <c:ptCount val="3"/>
                <c:pt idx="0">
                  <c:v>0.338000000000001</c:v>
                </c:pt>
                <c:pt idx="1">
                  <c:v>0.297</c:v>
                </c:pt>
                <c:pt idx="2">
                  <c:v>0.284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</c:plotArea>
    <c:legend>
      <c:legendPos val="r"/>
      <c:layout>
        <c:manualLayout>
          <c:xMode val="edge"/>
          <c:yMode val="edge"/>
          <c:x val="0.0972222222222222"/>
          <c:y val="0.812487977393436"/>
          <c:w val="0.823915354330709"/>
          <c:h val="0.186244143045846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ru-RU"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000" b="1" dirty="0" smtClean="0">
                <a:solidFill>
                  <a:srgbClr val="990033"/>
                </a:solidFill>
              </a:rPr>
              <a:t>Количество </a:t>
            </a:r>
            <a:r>
              <a:rPr lang="ru-RU" sz="2000" b="1" dirty="0">
                <a:solidFill>
                  <a:srgbClr val="990033"/>
                </a:solidFill>
              </a:rPr>
              <a:t>классов комплектов</a:t>
            </a:r>
            <a:endParaRPr lang="ru-RU" sz="2000" b="1" dirty="0">
              <a:solidFill>
                <a:srgbClr val="990033"/>
              </a:solidFill>
            </a:endParaRPr>
          </a:p>
        </c:rich>
      </c:tx>
      <c:layout>
        <c:manualLayout>
          <c:xMode val="edge"/>
          <c:yMode val="edge"/>
          <c:x val="0.156833333333333"/>
          <c:y val="0.0043016900561184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888031496062992"/>
          <c:y val="0.194861111111111"/>
          <c:w val="0.902863517060367"/>
          <c:h val="0.627283829104695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800080"/>
              </a:solidFill>
              <a:ln>
                <a:solidFill>
                  <a:srgbClr val="800080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1"/>
            <c:invertIfNegative val="0"/>
            <c:bubble3D val="0"/>
            <c:spPr>
              <a:solidFill>
                <a:srgbClr val="800080"/>
              </a:solidFill>
              <a:ln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Pt>
            <c:idx val="2"/>
            <c:invertIfNegative val="0"/>
            <c:bubble3D val="0"/>
            <c:spPr>
              <a:solidFill>
                <a:srgbClr val="800080"/>
              </a:solidFill>
              <a:ln>
                <a:solidFill>
                  <a:schemeClr val="bg1"/>
                </a:solidFill>
              </a:ln>
              <a:effectLst/>
              <a:scene3d>
                <a:camera prst="orthographicFront"/>
                <a:lightRig rig="threePt" dir="t"/>
              </a:scene3d>
              <a:sp3d>
                <a:bevelT/>
                <a:bevelB/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Лист1!$A$14:$A$16</c:f>
              <c:strCache>
                <c:ptCount val="3"/>
                <c:pt idx="0">
                  <c:v>всего классов комплектов </c:v>
                </c:pt>
                <c:pt idx="1">
                  <c:v>в базовой школе</c:v>
                </c:pt>
                <c:pt idx="2">
                  <c:v>в структурном подразделении</c:v>
                </c:pt>
              </c:strCache>
            </c:strRef>
          </c:cat>
          <c:val>
            <c:numRef>
              <c:f>Лист1!$B$14:$B$16</c:f>
              <c:numCache>
                <c:formatCode>General</c:formatCode>
                <c:ptCount val="3"/>
                <c:pt idx="0">
                  <c:v>46</c:v>
                </c:pt>
                <c:pt idx="1">
                  <c:v>30</c:v>
                </c:pt>
                <c:pt idx="2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89696584"/>
        <c:axId val="789693448"/>
      </c:barChart>
      <c:catAx>
        <c:axId val="789696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93448"/>
        <c:crosses val="autoZero"/>
        <c:auto val="1"/>
        <c:lblAlgn val="ctr"/>
        <c:lblOffset val="100"/>
        <c:noMultiLvlLbl val="0"/>
      </c:catAx>
      <c:valAx>
        <c:axId val="789693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96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lang="ru-RU" sz="2000" b="1" i="0" u="none" strike="noStrike" kern="1200" baseline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pPr>
            <a:r>
              <a:rPr lang="ru-RU" sz="2000">
                <a:solidFill>
                  <a:srgbClr val="800000"/>
                </a:solidFill>
              </a:rPr>
              <a:t>Количество обучающихся в ОУ </a:t>
            </a:r>
            <a:endParaRPr lang="ru-RU" sz="2000">
              <a:solidFill>
                <a:srgbClr val="800000"/>
              </a:solidFill>
            </a:endParaRPr>
          </a:p>
        </c:rich>
      </c:tx>
      <c:layout/>
      <c:overlay val="0"/>
      <c:spPr>
        <a:noFill/>
        <a:ln>
          <a:solidFill>
            <a:schemeClr val="bg1"/>
          </a:solidFill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0919142607174103"/>
          <c:y val="0.16912037037037"/>
          <c:w val="0.877530183727034"/>
          <c:h val="0.70959135316418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66"/>
            </a:soli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Лист1!$A$3:$A$7</c:f>
              <c:strCache>
                <c:ptCount val="5"/>
                <c:pt idx="0">
                  <c:v>Всего учащихся </c:v>
                </c:pt>
                <c:pt idx="1">
                  <c:v>2 уровень</c:v>
                </c:pt>
                <c:pt idx="2">
                  <c:v>3 уровень</c:v>
                </c:pt>
                <c:pt idx="3">
                  <c:v>4 уровень</c:v>
                </c:pt>
                <c:pt idx="4">
                  <c:v>детей ОВЗ </c:v>
                </c:pt>
              </c:strCache>
            </c:strRef>
          </c:cat>
          <c:val>
            <c:numRef>
              <c:f>Лист1!$B$3:$B$7</c:f>
              <c:numCache>
                <c:formatCode>General</c:formatCode>
                <c:ptCount val="5"/>
                <c:pt idx="0">
                  <c:v>967</c:v>
                </c:pt>
                <c:pt idx="1">
                  <c:v>410</c:v>
                </c:pt>
                <c:pt idx="2">
                  <c:v>471</c:v>
                </c:pt>
                <c:pt idx="3">
                  <c:v>86</c:v>
                </c:pt>
                <c:pt idx="4">
                  <c:v>61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9"/>
        <c:axId val="789698152"/>
        <c:axId val="789698544"/>
      </c:barChart>
      <c:catAx>
        <c:axId val="789698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accent1">
                  <a:alpha val="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98544"/>
        <c:crosses val="autoZero"/>
        <c:auto val="1"/>
        <c:lblAlgn val="ctr"/>
        <c:lblOffset val="100"/>
        <c:noMultiLvlLbl val="0"/>
      </c:catAx>
      <c:valAx>
        <c:axId val="789698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ru-RU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789698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2037884432091"/>
          <c:y val="0.00231481481481481"/>
          <c:w val="0.677240277010709"/>
          <c:h val="0.99768518518518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</c:dLbls>
      </c:pie3DChart>
    </c:plotArea>
    <c:legend>
      <c:legendPos val="r"/>
      <c:layout>
        <c:manualLayout>
          <c:xMode val="edge"/>
          <c:yMode val="edge"/>
          <c:x val="0"/>
          <c:y val="0.779308836395452"/>
          <c:w val="0.501457753991672"/>
          <c:h val="0.209900845727617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6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8993000874891"/>
          <c:y val="0.00231481481481481"/>
          <c:w val="0.694791776027997"/>
          <c:h val="0.997685185185185"/>
        </c:manualLayout>
      </c:layout>
      <c:pie3DChart>
        <c:varyColors val="1"/>
        <c:ser>
          <c:idx val="0"/>
          <c:order val="0"/>
          <c:explosion val="0"/>
          <c:dPt>
            <c:idx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00FF00"/>
              </a:solidFill>
            </c:spPr>
          </c:dPt>
          <c:dLbls>
            <c:dLbl>
              <c:idx val="0"/>
              <c:layout>
                <c:manualLayout>
                  <c:x val="-0.192887970161783"/>
                  <c:y val="-0.10401938823179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ru-RU" sz="1800" b="1" i="0" u="none" strike="noStrike" kern="1200" baseline="0">
                        <a:solidFill>
                          <a:srgbClr val="7E002A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967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0786000046477"/>
                  <c:y val="-0.0149678473170837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ru-RU" sz="1800" b="1" i="0" u="none" strike="noStrike" kern="1200" baseline="0">
                        <a:solidFill>
                          <a:srgbClr val="7E002A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mtClean="0"/>
                      <a:t>707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1800" b="1" i="0" u="none" strike="noStrike" kern="1200" baseline="0">
                    <a:solidFill>
                      <a:srgbClr val="7E002A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Лист1!$A$33:$A$34</c:f>
              <c:strCache>
                <c:ptCount val="2"/>
                <c:pt idx="0">
                  <c:v>Общеее число учащихся </c:v>
                </c:pt>
                <c:pt idx="1">
                  <c:v>занимающихся в 1 смену</c:v>
                </c:pt>
              </c:strCache>
            </c:strRef>
          </c:cat>
          <c:val>
            <c:numRef>
              <c:f>Лист1!$B$33:$B$34</c:f>
              <c:numCache>
                <c:formatCode>General</c:formatCode>
                <c:ptCount val="2"/>
                <c:pt idx="0">
                  <c:v>900</c:v>
                </c:pt>
                <c:pt idx="1">
                  <c:v>686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  <c:spPr>
        <a:noFill/>
      </c:spPr>
    </c:plotArea>
    <c:legend>
      <c:legendPos val="r"/>
      <c:legendEntry>
        <c:idx val="0"/>
        <c:txPr>
          <a:bodyPr rot="0" spcFirstLastPara="0" vertOverflow="ellipsis" vert="horz" wrap="square" anchor="ctr" anchorCtr="1"/>
          <a:lstStyle/>
          <a:p>
            <a:pPr>
              <a:defRPr lang="ru-RU" sz="1600" b="1" i="0" u="none" strike="noStrike" kern="1200" baseline="0">
                <a:solidFill>
                  <a:srgbClr val="000070"/>
                </a:solidFill>
                <a:latin typeface="+mn-lt"/>
                <a:ea typeface="+mn-ea"/>
                <a:cs typeface="+mn-cs"/>
              </a:defRPr>
            </a:pPr>
          </a:p>
        </c:txPr>
      </c:legendEntry>
      <c:legendEntry>
        <c:idx val="1"/>
        <c:txPr>
          <a:bodyPr rot="0" spcFirstLastPara="0" vertOverflow="ellipsis" vert="horz" wrap="square" anchor="ctr" anchorCtr="1"/>
          <a:lstStyle/>
          <a:p>
            <a:pPr>
              <a:defRPr lang="ru-RU" sz="1600" b="1" i="0" u="none" strike="noStrike" kern="1200" baseline="0">
                <a:solidFill>
                  <a:srgbClr val="000070"/>
                </a:solidFill>
                <a:latin typeface="+mn-lt"/>
                <a:ea typeface="+mn-ea"/>
                <a:cs typeface="+mn-cs"/>
              </a:defRPr>
            </a:pPr>
          </a:p>
        </c:txPr>
      </c:legendEntry>
      <c:layout>
        <c:manualLayout>
          <c:xMode val="edge"/>
          <c:yMode val="edge"/>
          <c:x val="0.0333333333333333"/>
          <c:y val="0.80517169728784"/>
          <c:w val="0.71388888888889"/>
          <c:h val="0.1674343832021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/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prst="angle"/>
              <a:contourClr>
                <a:srgbClr val="000000"/>
              </a:contourClr>
            </a:sp3d>
          </c:spPr>
          <c:explosion val="0"/>
          <c:dPt>
            <c:idx val="0"/>
            <c:bubble3D val="0"/>
            <c:spPr>
              <a:solidFill>
                <a:srgbClr val="00B05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216548118985127"/>
                  <c:y val="-0.091538542655277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214729002624672"/>
                  <c:y val="-0.010534904566065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Лист1!$A$28:$A$29</c:f>
              <c:strCache>
                <c:ptCount val="2"/>
                <c:pt idx="0">
                  <c:v>Всего классов </c:v>
                </c:pt>
                <c:pt idx="1">
                  <c:v>занимаются в 1 смену</c:v>
                </c:pt>
              </c:strCache>
            </c:strRef>
          </c:cat>
          <c:val>
            <c:numRef>
              <c:f>Лист1!$B$28:$B$29</c:f>
              <c:numCache>
                <c:formatCode>General</c:formatCode>
                <c:ptCount val="2"/>
                <c:pt idx="0">
                  <c:v>46</c:v>
                </c:pt>
                <c:pt idx="1">
                  <c:v>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</c:spPr>
    </c:floor>
    <c:sideWall>
      <c:thickness val="0"/>
      <c:spPr>
        <a:noFill/>
        <a:ln>
          <a:noFill/>
        </a:ln>
        <a:effectLst/>
      </c:spPr>
    </c:sideWall>
    <c:backWall>
      <c:thickness val="0"/>
      <c:spPr>
        <a:noFill/>
        <a:ln>
          <a:noFill/>
        </a:ln>
        <a:effectLst/>
      </c:spPr>
    </c:backWall>
    <c:plotArea>
      <c:layout>
        <c:manualLayout>
          <c:layoutTarget val="inner"/>
          <c:xMode val="edge"/>
          <c:yMode val="edge"/>
          <c:x val="0"/>
          <c:y val="0.104085452923531"/>
          <c:w val="0.655477979298596"/>
          <c:h val="0.558485331695171"/>
        </c:manualLayout>
      </c:layout>
      <c:pie3DChart>
        <c:varyColors val="1"/>
        <c:ser>
          <c:idx val="0"/>
          <c:order val="0"/>
          <c:spPr>
            <a:scene3d>
              <a:camera prst="orthographicFront"/>
              <a:lightRig rig="threePt" dir="t"/>
            </a:scene3d>
            <a:sp3d>
              <a:bevelT prst="angle"/>
              <a:contourClr>
                <a:srgbClr val="000000"/>
              </a:contourClr>
            </a:sp3d>
          </c:spPr>
          <c:explosion val="0"/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rgbClr val="FF66CC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5"/>
            <c:bubble3D val="0"/>
            <c:spPr>
              <a:solidFill>
                <a:schemeClr val="bg1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7"/>
            <c:bubble3D val="0"/>
            <c:spPr>
              <a:solidFill>
                <a:srgbClr val="FFFF00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Pt>
            <c:idx val="8"/>
            <c:bubble3D val="0"/>
            <c:spPr>
              <a:solidFill>
                <a:srgbClr val="6699FF"/>
              </a:solidFill>
              <a:ln w="25400">
                <a:solidFill>
                  <a:schemeClr val="lt1"/>
                </a:solidFill>
              </a:ln>
              <a:effectLst/>
              <a:scene3d>
                <a:camera prst="orthographicFront"/>
                <a:lightRig rig="threePt" dir="t"/>
              </a:scene3d>
              <a:sp3d contourW="25400">
                <a:bevelT prst="angle"/>
                <a:contourClr>
                  <a:schemeClr val="lt1"/>
                </a:contourClr>
              </a:sp3d>
            </c:spPr>
          </c:dPt>
          <c:dLbls>
            <c:dLbl>
              <c:idx val="1"/>
              <c:layout>
                <c:manualLayout>
                  <c:x val="0.154348822353072"/>
                  <c:y val="-0.19516294485797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0.075349151020257"/>
                  <c:y val="0.026312446765174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0.0563411357071436"/>
                  <c:y val="-0.050364589119727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.0147855099433397"/>
                  <c:y val="-0.048713846609636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0.0200386299670407"/>
                  <c:y val="-0.0442099026034144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0.0396302031255786"/>
                  <c:y val="-0.0264087323630708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ru-RU"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Лист5!$A$2:$A$10</c:f>
              <c:strCache>
                <c:ptCount val="9"/>
                <c:pt idx="0">
                  <c:v>Полных семей</c:v>
                </c:pt>
                <c:pt idx="1">
                  <c:v>Многодетных </c:v>
                </c:pt>
                <c:pt idx="2">
                  <c:v>Малообеспеченных семей</c:v>
                </c:pt>
                <c:pt idx="3">
                  <c:v>Неполных семей</c:v>
                </c:pt>
                <c:pt idx="4">
                  <c:v>Под опекой детей</c:v>
                </c:pt>
                <c:pt idx="5">
                  <c:v>На учете в ПДН детей</c:v>
                </c:pt>
                <c:pt idx="6">
                  <c:v>На внутришкольном контроле </c:v>
                </c:pt>
                <c:pt idx="7">
                  <c:v>Дети-инвалиды</c:v>
                </c:pt>
                <c:pt idx="8">
                  <c:v>Дети с ограниченными возможностями здоровья</c:v>
                </c:pt>
              </c:strCache>
            </c:strRef>
          </c:cat>
          <c:val>
            <c:numRef>
              <c:f>Лист5!$B$2:$B$10</c:f>
              <c:numCache>
                <c:formatCode>General</c:formatCode>
                <c:ptCount val="9"/>
                <c:pt idx="0">
                  <c:v>760</c:v>
                </c:pt>
                <c:pt idx="1">
                  <c:v>297</c:v>
                </c:pt>
                <c:pt idx="2">
                  <c:v>114</c:v>
                </c:pt>
                <c:pt idx="3">
                  <c:v>203</c:v>
                </c:pt>
                <c:pt idx="4" c:formatCode="0">
                  <c:v>11</c:v>
                </c:pt>
                <c:pt idx="5">
                  <c:v>4</c:v>
                </c:pt>
                <c:pt idx="6">
                  <c:v>15</c:v>
                </c:pt>
                <c:pt idx="7">
                  <c:v>53</c:v>
                </c:pt>
                <c:pt idx="8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09342500629746"/>
          <c:y val="0"/>
          <c:w val="0.389442145317187"/>
          <c:h val="0.9612609915770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ru-RU" sz="2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0124608486439196"/>
          <c:y val="0"/>
          <c:w val="0.643899168853899"/>
          <c:h val="0.990740740740741"/>
        </c:manualLayout>
      </c:layout>
      <c:pie3DChart>
        <c:varyColors val="1"/>
        <c:ser>
          <c:idx val="0"/>
          <c:order val="0"/>
          <c:explosion val="8"/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Lbls>
            <c:dLbl>
              <c:idx val="0"/>
              <c:layout>
                <c:manualLayout>
                  <c:x val="-0.129873140857394"/>
                  <c:y val="0.0392136920384952"/>
                </c:manualLayout>
              </c:layout>
              <c:tx>
                <c:rich>
                  <a:bodyPr rot="0" spcFirstLastPara="0" vertOverflow="ellipsis" vert="horz" wrap="square" lIns="38100" tIns="19050" rIns="38100" bIns="19050" anchor="ctr" anchorCtr="1"/>
                  <a:lstStyle/>
                  <a:p>
                    <a:pPr>
                      <a:defRPr lang="ru-RU" sz="2400" b="1" i="0" u="none" strike="noStrike" kern="1200" cap="none" spc="0" baseline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rgbClr val="4F81BD">
                              <a:satMod val="190000"/>
                              <a:tint val="100000"/>
                              <a:alpha val="74000"/>
                            </a:srgbClr>
                          </a:innerShdw>
                        </a:effectLst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400" b="1" cap="none" spc="0">
                        <a:ln w="900" cmpd="sng">
                          <a:solidFill>
                            <a:schemeClr val="accent1">
                              <a:satMod val="190000"/>
                              <a:alpha val="55000"/>
                            </a:schemeClr>
                          </a:solidFill>
                          <a:prstDash val="solid"/>
                        </a:ln>
                        <a:solidFill>
                          <a:schemeClr val="accent1">
                            <a:satMod val="200000"/>
                            <a:tint val="3000"/>
                          </a:schemeClr>
                        </a:solidFill>
                        <a:effectLst>
                          <a:innerShdw blurRad="101600" dist="76200" dir="5400000">
                            <a:srgbClr val="4F81BD">
                              <a:satMod val="190000"/>
                              <a:tint val="100000"/>
                              <a:alpha val="74000"/>
                            </a:srgbClr>
                          </a:innerShdw>
                        </a:effectLst>
                      </a:rPr>
                      <a:t>33</a:t>
                    </a:r>
                    <a:endParaRPr lang="en-US" sz="2400" b="1" cap="none" spc="0">
                      <a:ln w="900" cmpd="sng">
                        <a:solidFill>
                          <a:schemeClr val="accent1">
                            <a:satMod val="190000"/>
                            <a:alpha val="55000"/>
                          </a:schemeClr>
                        </a:solidFill>
                        <a:prstDash val="solid"/>
                      </a:ln>
                      <a:solidFill>
                        <a:schemeClr val="accent1">
                          <a:satMod val="200000"/>
                          <a:tint val="3000"/>
                        </a:schemeClr>
                      </a:solidFill>
                      <a:effectLst>
                        <a:innerShdw blurRad="101600" dist="76200" dir="5400000">
                          <a:srgbClr val="4F81BD">
                            <a:satMod val="190000"/>
                            <a:tint val="100000"/>
                            <a:alpha val="74000"/>
                          </a:srgbClr>
                        </a:innerShdw>
                      </a:effectLst>
                    </a:endParaRP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ru-RU" sz="2400" b="1" i="0" u="none" strike="noStrike" kern="1200" cap="none" spc="0" baseline="0">
                    <a:ln w="900" cmpd="sng">
                      <a:solidFill>
                        <a:schemeClr val="accent1">
                          <a:satMod val="190000"/>
                          <a:alpha val="55000"/>
                        </a:schemeClr>
                      </a:solidFill>
                      <a:prstDash val="solid"/>
                    </a:ln>
                    <a:solidFill>
                      <a:schemeClr val="accent1">
                        <a:satMod val="200000"/>
                        <a:tint val="3000"/>
                      </a:schemeClr>
                    </a:solidFill>
                    <a:effectLst>
                      <a:innerShdw blurRad="101600" dist="76200" dir="5400000">
                        <a:srgbClr val="4F81BD">
                          <a:satMod val="190000"/>
                          <a:tint val="100000"/>
                          <a:alpha val="74000"/>
                        </a:srgbClr>
                      </a:innerShdw>
                    </a:effectLst>
                    <a:latin typeface="+mn-lt"/>
                    <a:ea typeface="+mn-ea"/>
                    <a:cs typeface="+mn-cs"/>
                  </a:defRPr>
                </a:pPr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Лист2!$A$3:$A$6</c:f>
              <c:strCache>
                <c:ptCount val="4"/>
                <c:pt idx="0">
                  <c:v>правительственные и министерские награды (чел.) </c:v>
                </c:pt>
                <c:pt idx="1">
                  <c:v>высшую квалификационную категорию (чел.) </c:v>
                </c:pt>
                <c:pt idx="2">
                  <c:v>первую квалификационную категорию (чел.) </c:v>
                </c:pt>
                <c:pt idx="3">
                  <c:v>соответствие занимаемой должности (чел.) </c:v>
                </c:pt>
              </c:strCache>
            </c:strRef>
          </c:cat>
          <c:val>
            <c:numRef>
              <c:f>Лист2!$B$3:$B$6</c:f>
              <c:numCache>
                <c:formatCode>General</c:formatCode>
                <c:ptCount val="4"/>
                <c:pt idx="0">
                  <c:v>33</c:v>
                </c:pt>
                <c:pt idx="1">
                  <c:v>35</c:v>
                </c:pt>
                <c:pt idx="2">
                  <c:v>23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28670050036158"/>
          <c:y val="0.00309419655876353"/>
          <c:w val="0.362134612024316"/>
          <c:h val="0.996905803441237"/>
        </c:manualLayout>
      </c:layout>
      <c:overlay val="0"/>
      <c:txPr>
        <a:bodyPr rot="0" spcFirstLastPara="0" vertOverflow="ellipsis" vert="horz" wrap="square" anchor="ctr" anchorCtr="1"/>
        <a:lstStyle/>
        <a:p>
          <a:pPr>
            <a:defRPr lang="ru-RU"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zero"/>
    <c:showDLblsOverMax val="0"/>
  </c:chart>
  <c:spPr>
    <a:noFill/>
  </c:spPr>
  <c:txPr>
    <a:bodyPr/>
    <a:lstStyle/>
    <a:p>
      <a:pPr>
        <a:defRPr lang="ru-RU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lt1"/>
    </cs:fontRef>
  </cs:dataPoint>
  <cs:dataPoint3D>
    <cs:lnRef idx="0"/>
    <cs:fillRef idx="3">
      <cs:styleClr val="auto"/>
    </cs:fillRef>
    <cs:effectRef idx="3"/>
    <cs:fontRef idx="minor">
      <a:schemeClr val="lt1"/>
    </cs:fontRef>
  </cs:dataPoint3D>
  <cs:dataPointLine>
    <cs:lnRef idx="0">
      <cs:styleClr val="auto"/>
    </cs:lnRef>
    <cs:fillRef idx="3"/>
    <cs:effectRef idx="3"/>
    <cs:fontRef idx="minor">
      <a:schemeClr val="lt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lt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lt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6152F8D-7A6D-4183-B6C1-1835B33018D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3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01E16F4-63BF-4490-A770-C359AE6453BB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Rectangle 7"/>
          <p:cNvSpPr txBox="1">
            <a:spLocks noGrp="1"/>
          </p:cNvSpPr>
          <p:nvPr>
            <p:ph type="sldNum" sz="quarter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  <a:buFont typeface="Wingdings" panose="05000000000000000000" pitchFamily="2" charset="2"/>
              <a:buChar char="•"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  <a:ea typeface="Microsoft YaHei" panose="020B0503020204020204" pitchFamily="34" charset="-122"/>
              </a:rPr>
            </a:fld>
            <a:endParaRPr lang="ru-RU" altLang="ru-RU" dirty="0"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  <p:sp>
        <p:nvSpPr>
          <p:cNvPr id="4099" name="Rectangle 1"/>
          <p:cNvSpPr>
            <a:spLocks noTextEdit="1"/>
          </p:cNvSpPr>
          <p:nvPr>
            <p:ph type="sldImg"/>
          </p:nvPr>
        </p:nvSpPr>
        <p:spPr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4100" name="Rectangle 2"/>
          <p:cNvSpPr/>
          <p:nvPr>
            <p:ph type="body" idx="1"/>
          </p:nvPr>
        </p:nvSpPr>
        <p:spPr>
          <a:noFill/>
          <a:ln>
            <a:noFill/>
          </a:ln>
        </p:spPr>
        <p:txBody>
          <a:bodyPr wrap="none" lIns="91440" tIns="45720" rIns="91440" bIns="45720" anchor="ctr" anchorCtr="0"/>
          <a:p>
            <a:pPr lvl="0" eaLnBrk="1" hangingPunct="1">
              <a:spcBef>
                <a:spcPct val="0"/>
              </a:spcBef>
            </a:pPr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ru-RU" altLang="ru-RU" dirty="0"/>
          </a:p>
        </p:txBody>
      </p:sp>
      <p:sp>
        <p:nvSpPr>
          <p:cNvPr id="11268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ru-RU" altLang="ru-RU" sz="1200" dirty="0">
                <a:latin typeface="Calibri" panose="020F0502020204030204" pitchFamily="34" charset="0"/>
              </a:rPr>
            </a:fld>
            <a:endParaRPr lang="ru-RU" altLang="ru-RU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ru-RU" altLang="ru-RU" dirty="0"/>
          </a:p>
        </p:txBody>
      </p:sp>
      <p:sp>
        <p:nvSpPr>
          <p:cNvPr id="26628" name="Номер слайда 3"/>
          <p:cNvSpPr txBox="1">
            <a:spLocks noGrp="1"/>
          </p:cNvSpPr>
          <p:nvPr>
            <p:ph type="sldNum" sz="quarter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ru-RU" altLang="ru-RU" sz="1200" dirty="0">
                <a:latin typeface="Calibri" panose="020F0502020204030204" pitchFamily="34" charset="0"/>
              </a:rPr>
            </a:fld>
            <a:endParaRPr lang="ru-RU" altLang="ru-RU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Замещающий образ слайда 1"/>
          <p:cNvSpPr>
            <a:spLocks noGrp="1" noRot="1" noChangeAspect="1" noTextEdit="1"/>
          </p:cNvSpPr>
          <p:nvPr>
            <p:ph type="sldImg" idx="2"/>
          </p:nvPr>
        </p:nvSpPr>
        <p:spPr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0723" name="Замещающий текст 2"/>
          <p:cNvSpPr>
            <a:spLocks noGrp="1"/>
          </p:cNvSpPr>
          <p:nvPr>
            <p:ph type="body" idx="3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ru-RU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3794" name="Rectangle 7"/>
          <p:cNvSpPr txBox="1">
            <a:spLocks noGrp="1"/>
          </p:cNvSpPr>
          <p:nvPr>
            <p:ph type="sldNum" sz="quarter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  <a:buFont typeface="Wingdings" panose="05000000000000000000" pitchFamily="2" charset="2"/>
              <a:buChar char="•"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  <a:ea typeface="Microsoft YaHei" panose="020B0503020204020204" pitchFamily="34" charset="-122"/>
              </a:rPr>
            </a:fld>
            <a:endParaRPr lang="ru-RU" altLang="ru-RU" dirty="0"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  <p:sp>
        <p:nvSpPr>
          <p:cNvPr id="33795" name="Rectangle 1"/>
          <p:cNvSpPr>
            <a:spLocks noTextEdit="1"/>
          </p:cNvSpPr>
          <p:nvPr>
            <p:ph type="sldImg"/>
          </p:nvPr>
        </p:nvSpPr>
        <p:spPr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3796" name="Rectangle 2"/>
          <p:cNvSpPr/>
          <p:nvPr>
            <p:ph type="body" idx="1"/>
          </p:nvPr>
        </p:nvSpPr>
        <p:spPr>
          <a:noFill/>
          <a:ln>
            <a:noFill/>
          </a:ln>
        </p:spPr>
        <p:txBody>
          <a:bodyPr wrap="none" lIns="91440" tIns="45720" rIns="91440" bIns="45720" anchor="ctr" anchorCtr="0"/>
          <a:p>
            <a:pPr lvl="0" eaLnBrk="1" hangingPunct="1">
              <a:spcBef>
                <a:spcPct val="0"/>
              </a:spcBef>
            </a:pPr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5842" name="Rectangle 7"/>
          <p:cNvSpPr txBox="1">
            <a:spLocks noGrp="1"/>
          </p:cNvSpPr>
          <p:nvPr>
            <p:ph type="sldNum" sz="quarter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  <a:buFont typeface="Wingdings" panose="05000000000000000000" pitchFamily="2" charset="2"/>
              <a:buChar char="•"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  <a:ea typeface="Microsoft YaHei" panose="020B0503020204020204" pitchFamily="34" charset="-122"/>
              </a:rPr>
            </a:fld>
            <a:endParaRPr lang="ru-RU" altLang="ru-RU" dirty="0"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  <p:sp>
        <p:nvSpPr>
          <p:cNvPr id="35843" name="Rectangle 1"/>
          <p:cNvSpPr>
            <a:spLocks noTextEdit="1"/>
          </p:cNvSpPr>
          <p:nvPr>
            <p:ph type="sldImg"/>
          </p:nvPr>
        </p:nvSpPr>
        <p:spPr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5844" name="Rectangle 2"/>
          <p:cNvSpPr/>
          <p:nvPr>
            <p:ph type="body" idx="1"/>
          </p:nvPr>
        </p:nvSpPr>
        <p:spPr>
          <a:noFill/>
          <a:ln>
            <a:noFill/>
          </a:ln>
        </p:spPr>
        <p:txBody>
          <a:bodyPr wrap="none" lIns="91440" tIns="45720" rIns="91440" bIns="45720" anchor="ctr" anchorCtr="0"/>
          <a:p>
            <a:pPr lvl="0"/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7890" name="Rectangle 7"/>
          <p:cNvSpPr txBox="1">
            <a:spLocks noGrp="1"/>
          </p:cNvSpPr>
          <p:nvPr>
            <p:ph type="sldNum" sz="quarter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>
              <a:spcBef>
                <a:spcPct val="0"/>
              </a:spcBef>
              <a:buFont typeface="Wingdings" panose="05000000000000000000" pitchFamily="2" charset="2"/>
              <a:buChar char="•"/>
            </a:pPr>
            <a:fld id="{9A0DB2DC-4C9A-4742-B13C-FB6460FD3503}" type="slidenum">
              <a:rPr lang="ru-RU" altLang="ru-RU" dirty="0">
                <a:latin typeface="Times New Roman" panose="02020603050405020304" pitchFamily="18" charset="0"/>
                <a:ea typeface="Microsoft YaHei" panose="020B0503020204020204" pitchFamily="34" charset="-122"/>
              </a:rPr>
            </a:fld>
            <a:endParaRPr lang="ru-RU" altLang="ru-RU" dirty="0">
              <a:latin typeface="Times New Roman" panose="02020603050405020304" pitchFamily="18" charset="0"/>
              <a:ea typeface="Microsoft YaHei" panose="020B0503020204020204" pitchFamily="34" charset="-122"/>
            </a:endParaRPr>
          </a:p>
        </p:txBody>
      </p:sp>
      <p:sp>
        <p:nvSpPr>
          <p:cNvPr id="37891" name="Rectangle 1"/>
          <p:cNvSpPr>
            <a:spLocks noTextEdit="1"/>
          </p:cNvSpPr>
          <p:nvPr>
            <p:ph type="sldImg"/>
          </p:nvPr>
        </p:nvSpPr>
        <p:spPr>
          <a:solidFill>
            <a:srgbClr val="FFFFFF">
              <a:alpha val="100000"/>
            </a:srgbClr>
          </a:solidFill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37892" name="Rectangle 2"/>
          <p:cNvSpPr/>
          <p:nvPr>
            <p:ph type="body" idx="1"/>
          </p:nvPr>
        </p:nvSpPr>
        <p:spPr>
          <a:noFill/>
          <a:ln>
            <a:noFill/>
          </a:ln>
        </p:spPr>
        <p:txBody>
          <a:bodyPr wrap="none" lIns="91440" tIns="45720" rIns="91440" bIns="45720" anchor="ctr" anchorCtr="0"/>
          <a:p>
            <a:pPr lvl="0" eaLnBrk="1" hangingPunct="1">
              <a:spcBef>
                <a:spcPct val="0"/>
              </a:spcBef>
            </a:pPr>
            <a:endParaRPr lang="ru-RU" altLang="ru-RU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ru-RU" altLang="ru-RU" dirty="0"/>
              <a:t>Образец заголовка</a:t>
            </a:r>
            <a:endParaRPr lang="ru-RU" alt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ru-RU" altLang="ru-RU" dirty="0"/>
              <a:t>Образец текста</a:t>
            </a:r>
            <a:endParaRPr lang="ru-RU" altLang="ru-RU" dirty="0"/>
          </a:p>
          <a:p>
            <a:pPr lvl="1"/>
            <a:r>
              <a:rPr lang="ru-RU" altLang="ru-RU" dirty="0"/>
              <a:t>Второй уровень</a:t>
            </a:r>
            <a:endParaRPr lang="ru-RU" altLang="ru-RU" dirty="0"/>
          </a:p>
          <a:p>
            <a:pPr lvl="2"/>
            <a:r>
              <a:rPr lang="ru-RU" altLang="ru-RU" dirty="0"/>
              <a:t>Третий уровень</a:t>
            </a:r>
            <a:endParaRPr lang="ru-RU" altLang="ru-RU" dirty="0"/>
          </a:p>
          <a:p>
            <a:pPr lvl="3"/>
            <a:r>
              <a:rPr lang="ru-RU" altLang="ru-RU" dirty="0"/>
              <a:t>Четвертый уровень</a:t>
            </a:r>
            <a:endParaRPr lang="ru-RU" altLang="ru-RU" dirty="0"/>
          </a:p>
          <a:p>
            <a:pPr lvl="4"/>
            <a:r>
              <a:rPr lang="ru-RU" altLang="ru-RU" dirty="0"/>
              <a:t>Пятый уровень</a:t>
            </a:r>
            <a:endParaRPr lang="ru-RU" alt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48000C54-64CB-4D63-A191-D96AD1364D19}" type="datetimeFigureOut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E711CC5-3A59-41CB-A180-67B4FE8DC72E}" type="slidenum">
              <a:rPr kumimoji="0" lang="ru-RU" altLang="ru-RU" sz="1200" b="0" i="0" u="none" strike="noStrike" kern="1200" cap="none" spc="0" normalizeH="0" baseline="0" noProof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1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0.png"/><Relationship Id="rId3" Type="http://schemas.openxmlformats.org/officeDocument/2006/relationships/oleObject" Target="../embeddings/oleObject1.bin"/><Relationship Id="rId2" Type="http://schemas.openxmlformats.org/officeDocument/2006/relationships/chart" Target="../charts/chart13.xml"/><Relationship Id="rId1" Type="http://schemas.openxmlformats.org/officeDocument/2006/relationships/chart" Target="../charts/char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5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2.vml"/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2.png"/><Relationship Id="rId3" Type="http://schemas.openxmlformats.org/officeDocument/2006/relationships/oleObject" Target="../embeddings/oleObject3.bin"/><Relationship Id="rId2" Type="http://schemas.openxmlformats.org/officeDocument/2006/relationships/image" Target="../media/image21.png"/><Relationship Id="rId1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1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chart" Target="../charts/chart16.xml"/></Relationships>
</file>

<file path=ppt/slides/_rels/slide1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image" Target="../media/image36.jpeg"/><Relationship Id="rId7" Type="http://schemas.openxmlformats.org/officeDocument/2006/relationships/image" Target="../media/image35.png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hart" Target="../charts/chart20.xml"/><Relationship Id="rId1" Type="http://schemas.openxmlformats.org/officeDocument/2006/relationships/chart" Target="../charts/chart19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image" Target="../media/image56.png"/><Relationship Id="rId8" Type="http://schemas.openxmlformats.org/officeDocument/2006/relationships/image" Target="../media/image55.png"/><Relationship Id="rId7" Type="http://schemas.openxmlformats.org/officeDocument/2006/relationships/image" Target="../media/image54.png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2" Type="http://schemas.openxmlformats.org/officeDocument/2006/relationships/notesSlide" Target="../notesSlides/notesSlide4.xml"/><Relationship Id="rId11" Type="http://schemas.openxmlformats.org/officeDocument/2006/relationships/slideLayout" Target="../slideLayouts/slideLayout4.xml"/><Relationship Id="rId10" Type="http://schemas.openxmlformats.org/officeDocument/2006/relationships/image" Target="../media/image57.png"/><Relationship Id="rId1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66.png"/><Relationship Id="rId8" Type="http://schemas.openxmlformats.org/officeDocument/2006/relationships/image" Target="../media/image65.png"/><Relationship Id="rId7" Type="http://schemas.openxmlformats.org/officeDocument/2006/relationships/image" Target="../media/image64.png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1" Type="http://schemas.openxmlformats.org/officeDocument/2006/relationships/slideLayout" Target="../slideLayouts/slideLayout4.xml"/><Relationship Id="rId10" Type="http://schemas.openxmlformats.org/officeDocument/2006/relationships/image" Target="../media/image67.jpeg"/><Relationship Id="rId1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Relationship Id="rId3" Type="http://schemas.openxmlformats.org/officeDocument/2006/relationships/image" Target="../media/image68.png"/><Relationship Id="rId2" Type="http://schemas.openxmlformats.org/officeDocument/2006/relationships/chart" Target="../charts/chart22.xml"/><Relationship Id="rId1" Type="http://schemas.openxmlformats.org/officeDocument/2006/relationships/chart" Target="../charts/chart21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79.jpeg"/><Relationship Id="rId8" Type="http://schemas.openxmlformats.org/officeDocument/2006/relationships/image" Target="../media/image78.jpeg"/><Relationship Id="rId7" Type="http://schemas.openxmlformats.org/officeDocument/2006/relationships/image" Target="../media/image77.jpeg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2" Type="http://schemas.openxmlformats.org/officeDocument/2006/relationships/notesSlide" Target="../notesSlides/notesSlide6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80.jpeg"/><Relationship Id="rId1" Type="http://schemas.openxmlformats.org/officeDocument/2006/relationships/image" Target="../media/image71.jpeg"/></Relationships>
</file>

<file path=ppt/slides/_rels/slide28.xml.rels><?xml version="1.0" encoding="UTF-8" standalone="yes"?>
<Relationships xmlns="http://schemas.openxmlformats.org/package/2006/relationships"><Relationship Id="rId9" Type="http://schemas.openxmlformats.org/officeDocument/2006/relationships/image" Target="../media/image85.jpeg"/><Relationship Id="rId8" Type="http://schemas.openxmlformats.org/officeDocument/2006/relationships/image" Target="../media/image84.jpeg"/><Relationship Id="rId7" Type="http://schemas.openxmlformats.org/officeDocument/2006/relationships/image" Target="../media/image83.jpeg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chart" Target="../charts/chart26.xml"/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2" Type="http://schemas.openxmlformats.org/officeDocument/2006/relationships/notesSlide" Target="../notesSlides/notesSlide7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86.jpeg"/><Relationship Id="rId1" Type="http://schemas.openxmlformats.org/officeDocument/2006/relationships/chart" Target="../charts/chart2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8.jpeg"/><Relationship Id="rId1" Type="http://schemas.openxmlformats.org/officeDocument/2006/relationships/image" Target="../media/image87.GIF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chart" Target="../charts/chart4.xml"/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9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chart" Target="../charts/char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.xml"/><Relationship Id="rId7" Type="http://schemas.openxmlformats.org/officeDocument/2006/relationships/image" Target="../media/image11.jpeg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chart" Target="../charts/chart10.xml"/><Relationship Id="rId1" Type="http://schemas.openxmlformats.org/officeDocument/2006/relationships/chart" Target="../charts/char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chart" Target="../charts/char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6" descr="C:\Users\Анна Борисовна\Desktop\Чаговец\baba0823062.jpg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Text Box 5"/>
          <p:cNvSpPr txBox="1"/>
          <p:nvPr/>
        </p:nvSpPr>
        <p:spPr>
          <a:xfrm>
            <a:off x="714375" y="214313"/>
            <a:ext cx="7783513" cy="94932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ea typeface="Arial" panose="020B0604020202020204" pitchFamily="34" charset="0"/>
            </a:endParaRP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000100" y="2571744"/>
            <a:ext cx="7358114" cy="3571900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anose="02020603050405020304" pitchFamily="18" charset="0"/>
              <a:buNone/>
              <a:defRPr/>
            </a:pPr>
            <a:r>
              <a:rPr kumimoji="0" lang="ru-RU" sz="5400" i="1" kern="120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ea typeface="Microsoft YaHei" panose="020B0503020204020204" pitchFamily="34" charset="-122"/>
                <a:cs typeface="+mn-cs"/>
              </a:rPr>
              <a:t>Публичный доклад </a:t>
            </a:r>
            <a:endParaRPr kumimoji="0" lang="ru-RU" sz="5400" i="1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ea typeface="Microsoft YaHei" panose="020B0503020204020204" pitchFamily="34" charset="-122"/>
              <a:cs typeface="+mn-cs"/>
            </a:endParaRPr>
          </a:p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anose="02020603050405020304" pitchFamily="18" charset="0"/>
              <a:buNone/>
              <a:defRPr/>
            </a:pPr>
            <a:r>
              <a:rPr kumimoji="0" lang="ru-RU" sz="4400" i="1" kern="120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ea typeface="Microsoft YaHei" panose="020B0503020204020204" pitchFamily="34" charset="-122"/>
                <a:cs typeface="+mn-cs"/>
              </a:rPr>
              <a:t>(отчет о работе школы </a:t>
            </a:r>
            <a:endParaRPr kumimoji="0" lang="ru-RU" sz="4400" i="1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ea typeface="Microsoft YaHei" panose="020B0503020204020204" pitchFamily="34" charset="-122"/>
              <a:cs typeface="+mn-cs"/>
            </a:endParaRPr>
          </a:p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Times New Roman" panose="02020603050405020304" pitchFamily="18" charset="0"/>
              <a:buNone/>
              <a:defRPr/>
            </a:pPr>
            <a:r>
              <a:rPr kumimoji="0" lang="ru-RU" sz="4400" i="1" kern="1200" cap="none" spc="0" normalizeH="0" baseline="0" noProof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anose="020B0604020202020204" pitchFamily="34" charset="0"/>
                <a:ea typeface="Microsoft YaHei" panose="020B0503020204020204" pitchFamily="34" charset="-122"/>
                <a:cs typeface="+mn-cs"/>
              </a:rPr>
              <a:t>за 2022- 2023 учебный год)</a:t>
            </a:r>
            <a:endParaRPr kumimoji="0" lang="ru-RU" sz="4400" i="1" kern="1200" cap="none" spc="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ea typeface="Microsoft YaHei" panose="020B0503020204020204" pitchFamily="34" charset="-122"/>
              <a:cs typeface="+mn-cs"/>
            </a:endParaRPr>
          </a:p>
        </p:txBody>
      </p:sp>
      <p:sp>
        <p:nvSpPr>
          <p:cNvPr id="5125" name="TextBox 13"/>
          <p:cNvSpPr txBox="1">
            <a:spLocks noChangeArrowheads="1"/>
          </p:cNvSpPr>
          <p:nvPr/>
        </p:nvSpPr>
        <p:spPr bwMode="auto">
          <a:xfrm>
            <a:off x="2500298" y="428604"/>
            <a:ext cx="4786345" cy="21236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200" b="1" i="1" kern="1200" cap="none" spc="50" normalizeH="0" baseline="0" noProof="0" dirty="0">
                <a:ln w="11430">
                  <a:solidFill>
                    <a:srgbClr val="A50021"/>
                  </a:solidFill>
                </a:ln>
                <a:solidFill>
                  <a:srgbClr val="A5002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муниципальное бюджетное общеобразовательное учреждение </a:t>
            </a:r>
            <a:endParaRPr kumimoji="0" lang="ru-RU" sz="2200" b="1" i="1" kern="1200" cap="none" spc="50" normalizeH="0" baseline="0" noProof="0" dirty="0">
              <a:ln w="11430">
                <a:solidFill>
                  <a:srgbClr val="A50021"/>
                </a:solidFill>
              </a:ln>
              <a:solidFill>
                <a:srgbClr val="A5002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200" b="1" i="1" kern="1200" cap="none" spc="50" normalizeH="0" baseline="0" noProof="0" dirty="0">
                <a:ln w="11430">
                  <a:solidFill>
                    <a:srgbClr val="A50021"/>
                  </a:solidFill>
                </a:ln>
                <a:solidFill>
                  <a:srgbClr val="A5002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«Средняя школа № 4»</a:t>
            </a:r>
            <a:endParaRPr kumimoji="0" lang="ru-RU" sz="2200" b="1" i="1" kern="1200" cap="none" spc="50" normalizeH="0" baseline="0" noProof="0" dirty="0">
              <a:ln w="11430">
                <a:solidFill>
                  <a:srgbClr val="A50021"/>
                </a:solidFill>
              </a:ln>
              <a:solidFill>
                <a:srgbClr val="A5002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marR="0"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200" b="1" i="1" kern="1200" cap="none" spc="50" normalizeH="0" baseline="0" noProof="0" dirty="0">
                <a:ln w="11430">
                  <a:solidFill>
                    <a:srgbClr val="A50021"/>
                  </a:solidFill>
                </a:ln>
                <a:solidFill>
                  <a:srgbClr val="A5002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муниципального образования – городской округ город Касимов</a:t>
            </a:r>
            <a:r>
              <a:rPr kumimoji="0" lang="ru-RU" sz="2000" b="1" i="1" kern="1200" cap="none" spc="50" normalizeH="0" baseline="0" noProof="0" dirty="0">
                <a:ln w="11430">
                  <a:solidFill>
                    <a:srgbClr val="A50021"/>
                  </a:solidFill>
                </a:ln>
                <a:solidFill>
                  <a:srgbClr val="A5002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r>
              <a:rPr kumimoji="0" lang="ru-RU" sz="2000" b="1" kern="1200" cap="none" spc="50" normalizeH="0" baseline="0" noProof="0" dirty="0">
                <a:ln w="11430">
                  <a:solidFill>
                    <a:srgbClr val="A50021"/>
                  </a:solidFill>
                </a:ln>
                <a:solidFill>
                  <a:srgbClr val="A50021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 </a:t>
            </a:r>
            <a:endParaRPr kumimoji="0" lang="ru-RU" sz="2000" b="1" kern="1200" cap="none" spc="50" normalizeH="0" baseline="0" noProof="0" dirty="0">
              <a:ln w="11430">
                <a:solidFill>
                  <a:srgbClr val="A50021"/>
                </a:solidFill>
              </a:ln>
              <a:solidFill>
                <a:srgbClr val="A50021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Блок-схема: перфолента 3"/>
          <p:cNvSpPr/>
          <p:nvPr/>
        </p:nvSpPr>
        <p:spPr>
          <a:xfrm>
            <a:off x="12700" y="66675"/>
            <a:ext cx="5495925" cy="52578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marL="342900" lvl="0" indent="-342900" algn="just" eaLnBrk="1" hangingPunct="1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sz="1500" b="1" dirty="0">
                <a:solidFill>
                  <a:srgbClr val="8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№ 76 от 22.09.2022 г. «Новый формат занятий»;</a:t>
            </a:r>
            <a:endParaRPr sz="1500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eaLnBrk="1" hangingPunct="1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sz="1500" b="1" dirty="0">
                <a:solidFill>
                  <a:srgbClr val="8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№ 84 от 20.10.2022 г. «Школьникам рассказали о безопасном передвижении»;</a:t>
            </a:r>
            <a:endParaRPr sz="1500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eaLnBrk="1" hangingPunct="1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sz="1500" b="1" dirty="0">
                <a:solidFill>
                  <a:srgbClr val="8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№ 3 от 10.01.2023 г. «Успешный финиш года»;</a:t>
            </a:r>
            <a:endParaRPr sz="1500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eaLnBrk="1" hangingPunct="1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sz="1500" b="1" dirty="0">
                <a:solidFill>
                  <a:srgbClr val="8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№ 3 от 10.01.2023 г. «Показали себя с лучшей стороны»;</a:t>
            </a:r>
            <a:endParaRPr sz="1500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eaLnBrk="1" hangingPunct="1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sz="1500" b="1" dirty="0">
                <a:solidFill>
                  <a:srgbClr val="8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№ 5 от 17.01.2023 г. «Александр Амелин: «Считаю своим долгом защищать жителей России»;</a:t>
            </a:r>
            <a:endParaRPr sz="1500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eaLnBrk="1" hangingPunct="1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sz="1500" b="1" dirty="0">
                <a:solidFill>
                  <a:srgbClr val="8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№ 8 от 26.01.2023 г. ««Троеборцы»;</a:t>
            </a:r>
            <a:endParaRPr sz="1500" b="1" dirty="0">
              <a:solidFill>
                <a:srgbClr val="8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 eaLnBrk="1" hangingPunct="1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sz="1500" b="1" dirty="0">
                <a:solidFill>
                  <a:srgbClr val="8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№ 9 от 31.01.2023 г. «Встретились со знаменитым земляком»</a:t>
            </a:r>
            <a:endParaRPr sz="1500" b="1" dirty="0">
              <a:solidFill>
                <a:srgbClr val="800000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 eaLnBrk="1" hangingPunct="1">
              <a:lnSpc>
                <a:spcPct val="115000"/>
              </a:lnSpc>
              <a:buFont typeface="Calibri" panose="020F0502020204030204" pitchFamily="34" charset="0"/>
              <a:buAutoNum type="arabicPeriod"/>
            </a:pPr>
            <a:r>
              <a:rPr sz="1500" b="1" dirty="0">
                <a:solidFill>
                  <a:srgbClr val="8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№ 44 от 01.06.2023 г. «Начинается новая глава»</a:t>
            </a:r>
            <a:r>
              <a:rPr sz="1600" b="1" dirty="0">
                <a:solidFill>
                  <a:srgbClr val="8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sz="1200" b="1" dirty="0">
              <a:solidFill>
                <a:srgbClr val="800000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2" name="Прямоугольник 9"/>
          <p:cNvSpPr>
            <a:spLocks noChangeArrowheads="1"/>
          </p:cNvSpPr>
          <p:nvPr/>
        </p:nvSpPr>
        <p:spPr bwMode="auto">
          <a:xfrm>
            <a:off x="90488" y="317500"/>
            <a:ext cx="43910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sz="2800" b="1" i="1" dirty="0">
                <a:solidFill>
                  <a:srgbClr val="632523"/>
                </a:solidFill>
                <a:latin typeface="Bookman Old Style" pitchFamily="18" charset="0"/>
              </a:rPr>
              <a:t>Мещерские вести</a:t>
            </a:r>
            <a:endParaRPr sz="2800" b="1" i="1" dirty="0">
              <a:solidFill>
                <a:srgbClr val="632523"/>
              </a:solidFill>
              <a:latin typeface="Bookman Old Style" pitchFamily="18" charset="0"/>
            </a:endParaRPr>
          </a:p>
        </p:txBody>
      </p:sp>
      <p:pic>
        <p:nvPicPr>
          <p:cNvPr id="14340" name="Рисунок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5879435">
            <a:off x="5641975" y="608013"/>
            <a:ext cx="2954338" cy="2487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1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2463" y="3405188"/>
            <a:ext cx="1727200" cy="3200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2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064125" y="3621088"/>
            <a:ext cx="1458913" cy="27638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343" name="Рисунок 7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604963" y="4549775"/>
            <a:ext cx="2760662" cy="19573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5362" name="Диаграмма 1"/>
          <p:cNvGraphicFramePr/>
          <p:nvPr/>
        </p:nvGraphicFramePr>
        <p:xfrm>
          <a:off x="234950" y="354013"/>
          <a:ext cx="8670925" cy="240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3" imgW="8674735" imgH="2407920" progId="Excel.Chart.8">
                  <p:embed/>
                </p:oleObj>
              </mc:Choice>
              <mc:Fallback>
                <p:oleObj name="" r:id="rId3" imgW="8674735" imgH="2407920" progId="Excel.Chart.8">
                  <p:embed/>
                  <p:pic>
                    <p:nvPicPr>
                      <p:cNvPr id="0" name="Изображение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4950" y="354013"/>
                        <a:ext cx="8670925" cy="24050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692275" y="190500"/>
            <a:ext cx="6081713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sz="2400" b="1" dirty="0">
                <a:solidFill>
                  <a:srgbClr val="800000"/>
                </a:solidFill>
                <a:latin typeface="Calibri" panose="020F0502020204030204" pitchFamily="34" charset="0"/>
              </a:rPr>
              <a:t>Доля учащихся, </a:t>
            </a:r>
            <a:r>
              <a:rPr sz="2400" b="1" dirty="0">
                <a:solidFill>
                  <a:srgbClr val="800000"/>
                </a:solidFill>
                <a:latin typeface="Calibri" panose="020F0502020204030204" pitchFamily="34" charset="0"/>
              </a:rPr>
              <a:t>успевающих на «4» и «5» </a:t>
            </a:r>
            <a:endParaRPr sz="2400" b="1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43205" y="3517947"/>
          <a:ext cx="4752528" cy="28803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750" y="2922588"/>
            <a:ext cx="3357563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800000"/>
                </a:solidFill>
                <a:latin typeface="Calibri" panose="020F0502020204030204" pitchFamily="34" charset="0"/>
              </a:rPr>
              <a:t>Общий процент  успеваемости</a:t>
            </a:r>
            <a:endParaRPr b="1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4700043" y="3435727"/>
          <a:ext cx="4391021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754563" y="2817813"/>
            <a:ext cx="4281488" cy="419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eaLnBrk="1" hangingPunct="1">
              <a:buNone/>
            </a:pPr>
            <a:r>
              <a:rPr b="1" i="1" dirty="0">
                <a:solidFill>
                  <a:srgbClr val="800000"/>
                </a:solidFill>
                <a:latin typeface="Calibri" panose="020F0502020204030204" pitchFamily="34" charset="0"/>
              </a:rPr>
              <a:t>Число учащихся,  закончивших  учебный  год  на  «</a:t>
            </a:r>
            <a:r>
              <a:rPr b="1" i="1" u="sng" dirty="0">
                <a:solidFill>
                  <a:srgbClr val="800000"/>
                </a:solidFill>
                <a:latin typeface="Calibri" panose="020F0502020204030204" pitchFamily="34" charset="0"/>
              </a:rPr>
              <a:t>отлично</a:t>
            </a:r>
            <a:r>
              <a:rPr b="1" i="1" dirty="0">
                <a:solidFill>
                  <a:srgbClr val="800000"/>
                </a:solidFill>
                <a:latin typeface="Calibri" panose="020F0502020204030204" pitchFamily="34" charset="0"/>
              </a:rPr>
              <a:t>» и «</a:t>
            </a:r>
            <a:r>
              <a:rPr b="1" i="1" u="sng" dirty="0">
                <a:solidFill>
                  <a:srgbClr val="800000"/>
                </a:solidFill>
                <a:latin typeface="Calibri" panose="020F0502020204030204" pitchFamily="34" charset="0"/>
              </a:rPr>
              <a:t>хорошо</a:t>
            </a:r>
            <a:r>
              <a:rPr b="1" i="1" dirty="0">
                <a:solidFill>
                  <a:srgbClr val="800000"/>
                </a:solidFill>
                <a:latin typeface="Calibri" panose="020F0502020204030204" pitchFamily="34" charset="0"/>
              </a:rPr>
              <a:t>»  </a:t>
            </a:r>
            <a:endParaRPr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  <p:grpSp>
        <p:nvGrpSpPr>
          <p:cNvPr id="15368" name="Группа 12"/>
          <p:cNvGrpSpPr/>
          <p:nvPr/>
        </p:nvGrpSpPr>
        <p:grpSpPr>
          <a:xfrm>
            <a:off x="4754563" y="6299200"/>
            <a:ext cx="4281487" cy="428625"/>
            <a:chOff x="4754612" y="6298764"/>
            <a:chExt cx="4281884" cy="428625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4754612" y="6298764"/>
              <a:ext cx="4281884" cy="42862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ru-RU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  </a:t>
              </a:r>
              <a:r>
                <a:rPr kumimoji="0" lang="ru-RU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2019 – 2020,</a:t>
              </a:r>
              <a:r>
                <a:rPr kumimoji="0" lang="ru-RU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      </a:t>
              </a:r>
              <a:r>
                <a:rPr kumimoji="0" lang="ru-RU" sz="1600" b="1" i="1" u="none" strike="noStrike" kern="1200" cap="none" spc="0" normalizeH="0" baseline="0" noProof="0" dirty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2021 – 2022,        202 - 2023</a:t>
              </a:r>
              <a:endPara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625078" y="6406714"/>
              <a:ext cx="166702" cy="187325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9900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205722" y="6419414"/>
              <a:ext cx="166702" cy="188913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4754612" y="6398777"/>
              <a:ext cx="166702" cy="187325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Диаграмма 1"/>
          <p:cNvGraphicFramePr/>
          <p:nvPr/>
        </p:nvGraphicFramePr>
        <p:xfrm>
          <a:off x="357158" y="785794"/>
          <a:ext cx="8215370" cy="4357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928688" y="71438"/>
            <a:ext cx="7786688" cy="4286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eaLnBrk="1" hangingPunct="1">
              <a:buNone/>
            </a:pPr>
            <a:r>
              <a:rPr sz="2400" b="1" dirty="0">
                <a:solidFill>
                  <a:srgbClr val="800000"/>
                </a:solidFill>
                <a:latin typeface="Calibri" panose="020F0502020204030204" pitchFamily="34" charset="0"/>
              </a:rPr>
              <a:t>Качество подготовки выпускников за 3 последних года</a:t>
            </a:r>
            <a:endParaRPr sz="2400" b="1" dirty="0">
              <a:solidFill>
                <a:srgbClr val="8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7410" name="Таблица 17409"/>
          <p:cNvGraphicFramePr/>
          <p:nvPr/>
        </p:nvGraphicFramePr>
        <p:xfrm>
          <a:off x="179388" y="3789363"/>
          <a:ext cx="8358188" cy="1676400"/>
        </p:xfrm>
        <a:graphic>
          <a:graphicData uri="http://schemas.openxmlformats.org/drawingml/2006/table">
            <a:tbl>
              <a:tblPr/>
              <a:tblGrid>
                <a:gridCol w="881063"/>
                <a:gridCol w="2333625"/>
                <a:gridCol w="2093912"/>
                <a:gridCol w="3049588"/>
              </a:tblGrid>
              <a:tr h="4572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  <a:buNone/>
                      </a:pPr>
                      <a:endParaRPr lang="zh-CN" altLang="x-none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Русский язык</a:t>
                      </a:r>
                      <a:endParaRPr lang="ru-RU" altLang="en-US" sz="2000" b="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sz="20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Математика</a:t>
                      </a:r>
                      <a:endParaRPr lang="ru-RU" altLang="en-US" sz="2000" b="1" dirty="0">
                        <a:solidFill>
                          <a:srgbClr val="8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lnSpc>
                          <a:spcPct val="150000"/>
                        </a:lnSpc>
                        <a:spcAft>
                          <a:spcPts val="600"/>
                        </a:spcAft>
                        <a:buNone/>
                      </a:pPr>
                      <a:r>
                        <a:rPr sz="2000" b="1" dirty="0">
                          <a:solidFill>
                            <a:srgbClr val="4F6228"/>
                          </a:solidFill>
                          <a:latin typeface="Calibri" panose="020F0502020204030204" pitchFamily="34" charset="0"/>
                        </a:rPr>
                        <a:t>Окружающий мир</a:t>
                      </a:r>
                      <a:endParaRPr lang="ru-RU" altLang="en-US" sz="2000" b="1" dirty="0">
                        <a:solidFill>
                          <a:srgbClr val="4F6228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Aft>
                          <a:spcPts val="600"/>
                        </a:spcAft>
                        <a:buNone/>
                      </a:pPr>
                      <a:r>
                        <a:rPr lang="zh-CN" altLang="x-none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«5»</a:t>
                      </a:r>
                      <a:endParaRPr lang="ru-RU" altLang="en-US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Aft>
                          <a:spcPts val="600"/>
                        </a:spcAft>
                        <a:buNone/>
                      </a:pPr>
                      <a:r>
                        <a:rPr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12</a:t>
                      </a:r>
                      <a:r>
                        <a:rPr lang="zh-CN" altLang="x-none"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 чел. –16 %</a:t>
                      </a:r>
                      <a:endParaRPr lang="ru-RU" altLang="en-US" sz="2000" b="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27 чел. –29 %</a:t>
                      </a:r>
                      <a:endParaRPr lang="ru-RU" altLang="en-US" sz="2000" b="1" dirty="0">
                        <a:solidFill>
                          <a:srgbClr val="8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b="1" dirty="0">
                          <a:solidFill>
                            <a:srgbClr val="4F6228"/>
                          </a:solidFill>
                          <a:latin typeface="Calibri" panose="020F0502020204030204" pitchFamily="34" charset="0"/>
                        </a:rPr>
                        <a:t>22 чел. –23 %</a:t>
                      </a:r>
                      <a:endParaRPr lang="ru-RU" altLang="en-US" sz="2000" b="1" dirty="0">
                        <a:solidFill>
                          <a:srgbClr val="4F6228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Aft>
                          <a:spcPts val="600"/>
                        </a:spcAft>
                        <a:buNone/>
                      </a:pPr>
                      <a:r>
                        <a:rPr lang="zh-CN" altLang="x-none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«4»</a:t>
                      </a:r>
                      <a:endParaRPr lang="ru-RU" altLang="en-US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Aft>
                          <a:spcPts val="600"/>
                        </a:spcAft>
                        <a:buNone/>
                      </a:pPr>
                      <a:r>
                        <a:rPr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44 </a:t>
                      </a:r>
                      <a:r>
                        <a:rPr lang="zh-CN" altLang="x-none"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чел. –</a:t>
                      </a:r>
                      <a:r>
                        <a:rPr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zh-CN" altLang="x-none"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47 %</a:t>
                      </a:r>
                      <a:endParaRPr lang="ru-RU" altLang="en-US" sz="2000" b="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38 чел.</a:t>
                      </a:r>
                      <a:r>
                        <a:rPr lang="zh-CN" altLang="x-none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zh-CN" altLang="x-none" sz="2000" b="1" dirty="0">
                          <a:solidFill>
                            <a:srgbClr val="953735"/>
                          </a:solidFill>
                          <a:latin typeface="Calibri" panose="020F0502020204030204" pitchFamily="34" charset="0"/>
                        </a:rPr>
                        <a:t>–</a:t>
                      </a:r>
                      <a:r>
                        <a:rPr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sz="20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40 %</a:t>
                      </a:r>
                      <a:endParaRPr lang="ru-RU" altLang="en-US" sz="2000" b="1" dirty="0">
                        <a:solidFill>
                          <a:srgbClr val="8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b="1" dirty="0">
                          <a:solidFill>
                            <a:srgbClr val="4F6228"/>
                          </a:solidFill>
                          <a:latin typeface="Calibri" panose="020F0502020204030204" pitchFamily="34" charset="0"/>
                        </a:rPr>
                        <a:t>  55 чел. – 58  %</a:t>
                      </a:r>
                      <a:endParaRPr lang="ru-RU" altLang="en-US" sz="2000" b="1" dirty="0">
                        <a:solidFill>
                          <a:srgbClr val="4F6228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Aft>
                          <a:spcPts val="600"/>
                        </a:spcAft>
                        <a:buNone/>
                      </a:pPr>
                      <a:r>
                        <a:rPr lang="zh-CN" altLang="x-none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«3»</a:t>
                      </a:r>
                      <a:endParaRPr lang="ru-RU" altLang="en-US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Aft>
                          <a:spcPts val="600"/>
                        </a:spcAft>
                        <a:buNone/>
                      </a:pPr>
                      <a:r>
                        <a:rPr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38</a:t>
                      </a:r>
                      <a:r>
                        <a:rPr lang="zh-CN" altLang="x-none"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  чел.</a:t>
                      </a:r>
                      <a:r>
                        <a:rPr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zh-CN" altLang="x-none" sz="2000" b="1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</a:rPr>
                        <a:t>–37 %</a:t>
                      </a:r>
                      <a:endParaRPr lang="ru-RU" altLang="en-US" sz="2000" b="1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29 чел. –31 %</a:t>
                      </a:r>
                      <a:endParaRPr lang="ru-RU" altLang="en-US" sz="2000" b="1" dirty="0">
                        <a:solidFill>
                          <a:srgbClr val="8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b="1" dirty="0">
                          <a:solidFill>
                            <a:srgbClr val="4F6228"/>
                          </a:solidFill>
                          <a:latin typeface="Calibri" panose="020F0502020204030204" pitchFamily="34" charset="0"/>
                        </a:rPr>
                        <a:t>17  чел. –21 %</a:t>
                      </a:r>
                      <a:endParaRPr lang="ru-RU" altLang="en-US" sz="2000" b="1" dirty="0">
                        <a:solidFill>
                          <a:srgbClr val="4F6228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</a:tr>
              <a:tr h="3048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Aft>
                          <a:spcPts val="600"/>
                        </a:spcAft>
                        <a:buNone/>
                      </a:pPr>
                      <a:r>
                        <a:rPr lang="zh-CN" altLang="x-none"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«2»</a:t>
                      </a:r>
                      <a:endParaRPr lang="ru-RU" altLang="en-US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spcAft>
                          <a:spcPts val="600"/>
                        </a:spcAft>
                        <a:buNone/>
                      </a:pPr>
                      <a:r>
                        <a:rPr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-</a:t>
                      </a:r>
                      <a:endParaRPr lang="ru-RU" altLang="en-US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--</a:t>
                      </a:r>
                      <a:endParaRPr lang="ru-RU" altLang="en-US" sz="2000" b="1" dirty="0">
                        <a:solidFill>
                          <a:srgbClr val="8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DEAF0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20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--</a:t>
                      </a:r>
                      <a:endParaRPr lang="ru-RU" altLang="en-US" sz="2000" dirty="0">
                        <a:solidFill>
                          <a:srgbClr val="00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62761" marR="62761" marT="0" marB="0">
                    <a:lnL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8064A2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6E0EC"/>
                    </a:solidFill>
                  </a:tcPr>
                </a:tc>
              </a:tr>
            </a:tbl>
          </a:graphicData>
        </a:graphic>
      </p:graphicFrame>
      <p:sp>
        <p:nvSpPr>
          <p:cNvPr id="17442" name="Rectangle 1"/>
          <p:cNvSpPr/>
          <p:nvPr/>
        </p:nvSpPr>
        <p:spPr>
          <a:xfrm>
            <a:off x="1473200" y="3068638"/>
            <a:ext cx="539750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8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Результаты РПР в 4-х классах в 2022 - 2023 г.</a:t>
            </a:r>
            <a:endParaRPr lang="ru-RU" altLang="ru-RU" sz="2000" dirty="0">
              <a:solidFill>
                <a:srgbClr val="8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395288" y="109538"/>
            <a:ext cx="8399463" cy="2814638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just" eaLnBrk="1" hangingPunct="1">
              <a:buNone/>
            </a:pPr>
            <a:r>
              <a:rPr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Результаты ВПР:</a:t>
            </a:r>
            <a:endParaRPr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just" eaLnBrk="1" hangingPunct="1">
              <a:buFont typeface="Wingdings" panose="05000000000000000000" pitchFamily="2" charset="2"/>
              <a:buChar char="Ø"/>
            </a:pPr>
            <a:r>
              <a:rPr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расхождения оценок по предмету с результатами ВПР не выявлено;</a:t>
            </a:r>
            <a:endParaRPr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just" eaLnBrk="1" hangingPunct="1">
              <a:buFont typeface="Wingdings" panose="05000000000000000000" pitchFamily="2" charset="2"/>
              <a:buChar char="Ø"/>
            </a:pPr>
            <a:r>
              <a:rPr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результаты, полученные в ходе проведения ВПР, на 81% соответствуют оценкам обучающихся по предмету;</a:t>
            </a:r>
            <a:r>
              <a:rPr sz="20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sz="20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just" eaLnBrk="1" hangingPunct="1">
              <a:buFont typeface="Wingdings" panose="05000000000000000000" pitchFamily="2" charset="2"/>
              <a:buChar char="Ø"/>
            </a:pPr>
            <a:r>
              <a:rPr sz="2000" b="1" dirty="0">
                <a:solidFill>
                  <a:srgbClr val="000000"/>
                </a:solidFill>
                <a:latin typeface="Calibri" panose="020F0502020204030204" pitchFamily="34" charset="0"/>
              </a:rPr>
              <a:t>98 % учащихся справились с тестовыми работами.</a:t>
            </a:r>
            <a:endParaRPr sz="20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8434" name="Таблица 18433"/>
          <p:cNvGraphicFramePr/>
          <p:nvPr/>
        </p:nvGraphicFramePr>
        <p:xfrm>
          <a:off x="142875" y="1000125"/>
          <a:ext cx="8821738" cy="3965575"/>
        </p:xfrm>
        <a:graphic>
          <a:graphicData uri="http://schemas.openxmlformats.org/drawingml/2006/table">
            <a:tbl>
              <a:tblPr/>
              <a:tblGrid>
                <a:gridCol w="1371600"/>
                <a:gridCol w="1149350"/>
                <a:gridCol w="865188"/>
                <a:gridCol w="2049462"/>
                <a:gridCol w="1258888"/>
                <a:gridCol w="1103312"/>
                <a:gridCol w="1023938"/>
              </a:tblGrid>
              <a:tr h="92868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Предмет </a:t>
                      </a:r>
                      <a:endParaRPr sz="1400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Кол-во принявших участие. </a:t>
                      </a:r>
                      <a:endParaRPr sz="1400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(всего 55 ч)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Средняя оценка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14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Показатели</a:t>
                      </a:r>
                      <a:endParaRPr lang="ru-RU" altLang="en-US" sz="14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14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МБОУ</a:t>
                      </a:r>
                      <a:endParaRPr sz="1400" b="1" dirty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sz="14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«СШ №4»</a:t>
                      </a:r>
                      <a:endParaRPr lang="ru-RU" altLang="en-US" sz="1400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1400" b="1" dirty="0">
                          <a:solidFill>
                            <a:srgbClr val="000070"/>
                          </a:solidFill>
                          <a:latin typeface="Calibri" panose="020F0502020204030204" pitchFamily="34" charset="0"/>
                        </a:rPr>
                        <a:t>г. Касимов</a:t>
                      </a:r>
                      <a:endParaRPr lang="ru-RU" altLang="en-US" sz="1400" b="1" dirty="0">
                        <a:solidFill>
                          <a:srgbClr val="00007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sz="14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Рязанская</a:t>
                      </a:r>
                      <a:endParaRPr sz="1400" b="1" dirty="0">
                        <a:solidFill>
                          <a:srgbClr val="800000"/>
                        </a:solidFill>
                        <a:latin typeface="Calibri" panose="020F0502020204030204" pitchFamily="34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sz="1400"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 область</a:t>
                      </a:r>
                      <a:endParaRPr lang="ru-RU" altLang="en-US" sz="1400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444500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b="1" dirty="0">
                          <a:solidFill>
                            <a:srgbClr val="003300"/>
                          </a:solidFill>
                          <a:latin typeface="Calibri" panose="020F0502020204030204" pitchFamily="34" charset="0"/>
                        </a:rPr>
                        <a:t>русский язык</a:t>
                      </a:r>
                      <a:endParaRPr lang="ru-RU" altLang="en-US" sz="1600" b="1" dirty="0">
                        <a:solidFill>
                          <a:srgbClr val="0033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52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3,8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Качество знаний, 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51,3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70"/>
                          </a:solidFill>
                          <a:latin typeface="Calibri" panose="020F0502020204030204" pitchFamily="34" charset="0"/>
                        </a:rPr>
                        <a:t>54,1</a:t>
                      </a:r>
                      <a:endParaRPr lang="ru-RU" altLang="en-US" b="1" dirty="0">
                        <a:solidFill>
                          <a:srgbClr val="00007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55,9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442912"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Успеваемость, 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70"/>
                          </a:solidFill>
                          <a:latin typeface="Calibri" panose="020F0502020204030204" pitchFamily="34" charset="0"/>
                        </a:rPr>
                        <a:t>96,7</a:t>
                      </a:r>
                      <a:endParaRPr lang="ru-RU" altLang="en-US" b="1" dirty="0">
                        <a:solidFill>
                          <a:srgbClr val="00007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92,6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444500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b="1" dirty="0">
                          <a:solidFill>
                            <a:srgbClr val="003300"/>
                          </a:solidFill>
                          <a:latin typeface="Calibri" panose="020F0502020204030204" pitchFamily="34" charset="0"/>
                        </a:rPr>
                        <a:t>математика</a:t>
                      </a:r>
                      <a:endParaRPr lang="ru-RU" altLang="en-US" sz="1600" b="1" dirty="0">
                        <a:solidFill>
                          <a:srgbClr val="0033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51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4,1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Качество знаний, 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67,3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70"/>
                          </a:solidFill>
                          <a:latin typeface="Calibri" panose="020F0502020204030204" pitchFamily="34" charset="0"/>
                        </a:rPr>
                        <a:t>69,1</a:t>
                      </a:r>
                      <a:endParaRPr lang="ru-RU" altLang="en-US" b="1" dirty="0">
                        <a:solidFill>
                          <a:srgbClr val="00007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61,8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69888"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Успеваемость, 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98,5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70"/>
                          </a:solidFill>
                          <a:latin typeface="Calibri" panose="020F0502020204030204" pitchFamily="34" charset="0"/>
                        </a:rPr>
                        <a:t>96,3</a:t>
                      </a:r>
                      <a:endParaRPr lang="ru-RU" altLang="en-US" b="1" dirty="0">
                        <a:solidFill>
                          <a:srgbClr val="00007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93,8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65125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b="1" dirty="0">
                          <a:solidFill>
                            <a:srgbClr val="003300"/>
                          </a:solidFill>
                          <a:latin typeface="Calibri" panose="020F0502020204030204" pitchFamily="34" charset="0"/>
                        </a:rPr>
                        <a:t>история</a:t>
                      </a:r>
                      <a:endParaRPr lang="ru-RU" altLang="en-US" sz="1600" b="1" dirty="0">
                        <a:solidFill>
                          <a:srgbClr val="0033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53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4,3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Качество знаний, 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79,5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70"/>
                          </a:solidFill>
                          <a:latin typeface="Calibri" panose="020F0502020204030204" pitchFamily="34" charset="0"/>
                        </a:rPr>
                        <a:t>78,5</a:t>
                      </a:r>
                      <a:endParaRPr lang="ru-RU" altLang="en-US" b="1" dirty="0">
                        <a:solidFill>
                          <a:srgbClr val="00007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70,4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00037"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Успеваемость, 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70"/>
                          </a:solidFill>
                          <a:latin typeface="Calibri" panose="020F0502020204030204" pitchFamily="34" charset="0"/>
                        </a:rPr>
                        <a:t>99,7</a:t>
                      </a:r>
                      <a:endParaRPr lang="ru-RU" altLang="en-US" b="1" dirty="0">
                        <a:solidFill>
                          <a:srgbClr val="00007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97,4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69888"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b="1" dirty="0">
                          <a:solidFill>
                            <a:srgbClr val="003300"/>
                          </a:solidFill>
                          <a:latin typeface="Calibri" panose="020F0502020204030204" pitchFamily="34" charset="0"/>
                        </a:rPr>
                        <a:t>биология</a:t>
                      </a:r>
                      <a:endParaRPr lang="ru-RU" altLang="en-US" sz="1600" b="1" dirty="0">
                        <a:solidFill>
                          <a:srgbClr val="0033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51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 rowSpan="2"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4,1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Качество знаний, 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91,1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70"/>
                          </a:solidFill>
                          <a:latin typeface="Calibri" panose="020F0502020204030204" pitchFamily="34" charset="0"/>
                        </a:rPr>
                        <a:t>83,7</a:t>
                      </a:r>
                      <a:endParaRPr lang="ru-RU" altLang="en-US" b="1" dirty="0">
                        <a:solidFill>
                          <a:srgbClr val="00007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73,8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  <a:tr h="300037"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 vMerge="1">
                  <a:tcPr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Успеваемость, 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000070"/>
                          </a:solidFill>
                          <a:latin typeface="Calibri" panose="020F0502020204030204" pitchFamily="34" charset="0"/>
                        </a:rPr>
                        <a:t>100</a:t>
                      </a:r>
                      <a:endParaRPr lang="ru-RU" altLang="en-US" b="1" dirty="0">
                        <a:solidFill>
                          <a:srgbClr val="00007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Calibri" panose="020F0502020204030204" pitchFamily="34" charset="0"/>
                        </a:rPr>
                        <a:t>99,25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5608" marR="65608" marT="0" marB="0" anchor="ctr" anchorCtr="0">
                    <a:lnL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4BACC6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F1F5"/>
                    </a:solidFill>
                  </a:tcPr>
                </a:tc>
              </a:tr>
            </a:tbl>
          </a:graphicData>
        </a:graphic>
      </p:graphicFrame>
      <p:sp>
        <p:nvSpPr>
          <p:cNvPr id="18504" name="Rectangle 1"/>
          <p:cNvSpPr/>
          <p:nvPr/>
        </p:nvSpPr>
        <p:spPr>
          <a:xfrm>
            <a:off x="1476375" y="357188"/>
            <a:ext cx="6524625" cy="4619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ВПР в 5-х классах  в 2022-2023 г. </a:t>
            </a:r>
            <a:endParaRPr lang="ru-RU" altLang="ru-RU" sz="2400" dirty="0">
              <a:solidFill>
                <a:srgbClr val="8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9458" name="Таблица 19457"/>
          <p:cNvGraphicFramePr/>
          <p:nvPr/>
        </p:nvGraphicFramePr>
        <p:xfrm>
          <a:off x="214313" y="785813"/>
          <a:ext cx="8715375" cy="2982913"/>
        </p:xfrm>
        <a:graphic>
          <a:graphicData uri="http://schemas.openxmlformats.org/drawingml/2006/table">
            <a:tbl>
              <a:tblPr/>
              <a:tblGrid>
                <a:gridCol w="1785938"/>
                <a:gridCol w="1857375"/>
                <a:gridCol w="1071562"/>
                <a:gridCol w="1285875"/>
                <a:gridCol w="1470025"/>
                <a:gridCol w="1244600"/>
              </a:tblGrid>
              <a:tr h="78581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предмет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Количество принявших участие в ВПР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Качество,  .%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Успеваемость, %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Максимальный бал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sz="16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первичный  балл   </a:t>
                      </a:r>
                      <a:endParaRPr lang="ru-RU" altLang="en-US" sz="16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8137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Физика 11 кл.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67,5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Химия 11 кл.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38138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История 11 кл.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77.5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70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Биологии 11 кл.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5556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Английский язык 11 кл.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01625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География 10 кл.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b="1" dirty="0">
                          <a:solidFill>
                            <a:srgbClr val="8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altLang="en-US" b="1" dirty="0">
                        <a:solidFill>
                          <a:srgbClr val="8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</a:defRPr>
                      </a:lvl1pPr>
                      <a:lvl2pPr marL="457200" lvl="1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t" hangingPunct="1">
                        <a:buNone/>
                      </a:pPr>
                      <a:r>
                        <a:rPr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altLang="en-US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633" marR="7633" marT="7629" marB="0">
                    <a:lnL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accent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9516" name="Rectangle 1"/>
          <p:cNvSpPr/>
          <p:nvPr/>
        </p:nvSpPr>
        <p:spPr>
          <a:xfrm>
            <a:off x="285750" y="214313"/>
            <a:ext cx="7531100" cy="461962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srgbClr val="99003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Результаты  ВПР в 10-х, 11-х классах  в 2023 г.</a:t>
            </a:r>
            <a:endParaRPr lang="ru-RU" altLang="ru-RU" sz="2400" dirty="0">
              <a:solidFill>
                <a:srgbClr val="990033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9517" name="Прямоугольник 5"/>
          <p:cNvSpPr/>
          <p:nvPr/>
        </p:nvSpPr>
        <p:spPr>
          <a:xfrm>
            <a:off x="5219700" y="4076700"/>
            <a:ext cx="4311650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первичный балл</a:t>
            </a:r>
            <a:endParaRPr lang="ru-RU" altLang="ru-RU" sz="1800" b="1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4017028"/>
          <a:ext cx="89296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88913"/>
            <a:ext cx="8915400" cy="6364288"/>
          </a:xfrm>
        </p:spPr>
        <p:txBody>
          <a:bodyPr vert="horz" wrap="square" lIns="91440" tIns="45720" rIns="91440" bIns="45720" numCol="1" anchor="t" anchorCtr="0" compatLnSpc="1"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20483" name="Диаграмма 4"/>
          <p:cNvGraphicFramePr/>
          <p:nvPr/>
        </p:nvGraphicFramePr>
        <p:xfrm>
          <a:off x="-52387" y="65088"/>
          <a:ext cx="9245600" cy="8599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1" imgW="9247505" imgH="8607425" progId="Excel.Chart.8">
                  <p:embed/>
                </p:oleObj>
              </mc:Choice>
              <mc:Fallback>
                <p:oleObj name="" r:id="rId1" imgW="9247505" imgH="8607425" progId="Excel.Chart.8">
                  <p:embed/>
                  <p:pic>
                    <p:nvPicPr>
                      <p:cNvPr id="0" name="Изображение 3076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-52387" y="65088"/>
                        <a:ext cx="9245600" cy="859948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Диаграмма 15"/>
          <p:cNvGraphicFramePr/>
          <p:nvPr/>
        </p:nvGraphicFramePr>
        <p:xfrm>
          <a:off x="60325" y="3594100"/>
          <a:ext cx="9245600" cy="3611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3" imgW="9253855" imgH="3615055" progId="Excel.Chart.8">
                  <p:embed/>
                </p:oleObj>
              </mc:Choice>
              <mc:Fallback>
                <p:oleObj name="" r:id="rId3" imgW="9253855" imgH="3615055" progId="Excel.Chart.8">
                  <p:embed/>
                  <p:pic>
                    <p:nvPicPr>
                      <p:cNvPr id="0" name="Изображение 307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325" y="3594100"/>
                        <a:ext cx="9245600" cy="36115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492375" y="3644900"/>
            <a:ext cx="2222500" cy="461963"/>
          </a:xfrm>
          <a:prstGeom prst="rect">
            <a:avLst/>
          </a:prstGeom>
        </p:spPr>
        <p:txBody>
          <a:bodyPr wrap="none">
            <a:spAutoFit/>
          </a:bodyPr>
          <a:p>
            <a:pPr algn="ctr" eaLnBrk="1" hangingPunct="1">
              <a:buNone/>
            </a:pPr>
            <a:r>
              <a:rPr lang="ru-RU" altLang="ru-RU" sz="2400" b="1" dirty="0">
                <a:solidFill>
                  <a:srgbClr val="1F386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по математике</a:t>
            </a:r>
            <a:endParaRPr lang="ru-RU" altLang="ru-RU" sz="2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1506" name="Диаграмма 4"/>
          <p:cNvGraphicFramePr/>
          <p:nvPr/>
        </p:nvGraphicFramePr>
        <p:xfrm>
          <a:off x="-127000" y="-50800"/>
          <a:ext cx="9321800" cy="5475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1" imgW="9326880" imgH="5480050" progId="Excel.Chart.8">
                  <p:embed/>
                </p:oleObj>
              </mc:Choice>
              <mc:Fallback>
                <p:oleObj name="" r:id="rId1" imgW="9326880" imgH="5480050" progId="Excel.Chart.8">
                  <p:embed/>
                  <p:pic>
                    <p:nvPicPr>
                      <p:cNvPr id="0" name="Изображение 3077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-127000" y="-50800"/>
                        <a:ext cx="9321800" cy="547528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Блок-схема: перфолента 3"/>
          <p:cNvSpPr/>
          <p:nvPr/>
        </p:nvSpPr>
        <p:spPr>
          <a:xfrm>
            <a:off x="1331913" y="5373688"/>
            <a:ext cx="7061200" cy="1223963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lang="ru-RU" altLang="ru-RU" sz="2400" b="1" dirty="0">
                <a:solidFill>
                  <a:srgbClr val="1F3864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Все  учащиеся  преодолели минимальный порог.</a:t>
            </a:r>
            <a:endParaRPr lang="ru-RU" altLang="ru-RU" sz="24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749300" y="2244725"/>
            <a:ext cx="8067675" cy="677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C00000"/>
                </a:solidFill>
                <a:cs typeface="Times New Roman" panose="02020603050405020304" pitchFamily="18" charset="0"/>
              </a:rPr>
              <a:t>Востребованность  выпускников  по  окончании  МБОУ «СШ № 4» </a:t>
            </a:r>
            <a:endParaRPr lang="ru-RU" altLang="ru-RU" sz="2000" dirty="0">
              <a:solidFill>
                <a:srgbClr val="C00000"/>
              </a:solidFill>
              <a:cs typeface="Times New Roman" panose="02020603050405020304" pitchFamily="18" charset="0"/>
            </a:endParaRPr>
          </a:p>
          <a:p>
            <a:pPr marL="0" lvl="0" indent="0">
              <a:spcBef>
                <a:spcPct val="0"/>
              </a:spcBef>
              <a:buFontTx/>
              <a:buNone/>
            </a:pPr>
            <a:endParaRPr lang="ru-RU" altLang="ru-RU" sz="1800" dirty="0">
              <a:ea typeface="Arial" panose="020B0604020202020204" pitchFamily="34" charset="0"/>
            </a:endParaRPr>
          </a:p>
        </p:txBody>
      </p:sp>
      <p:sp>
        <p:nvSpPr>
          <p:cNvPr id="24579" name="Прямоугольник 8"/>
          <p:cNvSpPr>
            <a:spLocks noChangeArrowheads="1"/>
          </p:cNvSpPr>
          <p:nvPr/>
        </p:nvSpPr>
        <p:spPr bwMode="auto">
          <a:xfrm>
            <a:off x="33338" y="136525"/>
            <a:ext cx="684371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solidFill>
                  <a:srgbClr val="C00000"/>
                </a:solidFill>
                <a:cs typeface="Times New Roman" panose="02020603050405020304" pitchFamily="18" charset="0"/>
              </a:rPr>
              <a:t>11 класс - Золотые медали, знак Губернатора Рязанской области</a:t>
            </a:r>
            <a:endParaRPr lang="ru-RU" altLang="ru-RU" sz="1600" dirty="0">
              <a:solidFill>
                <a:srgbClr val="C00000"/>
              </a:solidFill>
              <a:ea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37154" y="2922699"/>
          <a:ext cx="8479281" cy="3177015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828256"/>
                <a:gridCol w="546724"/>
                <a:gridCol w="1109788"/>
                <a:gridCol w="828256"/>
                <a:gridCol w="828256"/>
                <a:gridCol w="695301"/>
                <a:gridCol w="824186"/>
                <a:gridCol w="827578"/>
                <a:gridCol w="995468"/>
                <a:gridCol w="995468"/>
              </a:tblGrid>
              <a:tr h="12410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Год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выпуска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Основная школа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2060"/>
                          </a:solidFill>
                          <a:effectLst/>
                        </a:rPr>
                        <a:t>Средняя школа</a:t>
                      </a:r>
                      <a:endParaRPr lang="ru-RU" sz="18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1199625">
                <a:tc vMerge="1"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Перешли в</a:t>
                      </a:r>
                      <a:endParaRPr lang="ru-RU" sz="1100" dirty="0">
                        <a:effectLst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10-й класс</a:t>
                      </a:r>
                      <a:endParaRPr lang="ru-RU" sz="1100" dirty="0">
                        <a:effectLst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Школы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Перешли в</a:t>
                      </a:r>
                      <a:endParaRPr lang="ru-RU" sz="1100" dirty="0">
                        <a:effectLst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10-й класс</a:t>
                      </a:r>
                      <a:endParaRPr lang="ru-RU" sz="1100" dirty="0">
                        <a:effectLst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другой ОО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Поступили в</a:t>
                      </a:r>
                      <a:endParaRPr lang="ru-RU" sz="1100" dirty="0">
                        <a:effectLst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СПО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Поступили</a:t>
                      </a:r>
                      <a:endParaRPr lang="ru-RU" sz="1100" dirty="0">
                        <a:effectLst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 ВУЗ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Поступили в СПО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Устроились</a:t>
                      </a:r>
                      <a:endParaRPr lang="ru-RU" sz="1100" dirty="0">
                        <a:effectLst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 работу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Пошли на срочную</a:t>
                      </a:r>
                      <a:endParaRPr lang="ru-RU" sz="1100" dirty="0">
                        <a:effectLst/>
                      </a:endParaRPr>
                    </a:p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службу по призыву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vert="vert27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2020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effectLst/>
                        </a:rPr>
                        <a:t>92</a:t>
                      </a:r>
                      <a:endParaRPr lang="ru-RU" sz="1800" b="1" dirty="0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36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56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effectLst/>
                        </a:rPr>
                        <a:t>28</a:t>
                      </a:r>
                      <a:endParaRPr lang="ru-RU" sz="1800" b="1" dirty="0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23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2021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800000"/>
                          </a:solidFill>
                          <a:effectLst/>
                        </a:rPr>
                        <a:t>79</a:t>
                      </a:r>
                      <a:endParaRPr lang="ru-RU" sz="1800" b="1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36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43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effectLst/>
                        </a:rPr>
                        <a:t>25</a:t>
                      </a:r>
                      <a:endParaRPr lang="ru-RU" sz="1800" b="1" dirty="0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2022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800000"/>
                          </a:solidFill>
                          <a:effectLst/>
                        </a:rPr>
                        <a:t>74</a:t>
                      </a:r>
                      <a:endParaRPr lang="ru-RU" sz="1800" b="1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32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42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800000"/>
                          </a:solidFill>
                          <a:effectLst/>
                        </a:rPr>
                        <a:t>36</a:t>
                      </a:r>
                      <a:endParaRPr lang="ru-RU" sz="1800" b="1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29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8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rgbClr val="002060"/>
                          </a:solidFill>
                          <a:effectLst/>
                        </a:rPr>
                        <a:t>2023</a:t>
                      </a:r>
                      <a:endParaRPr lang="ru-RU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800000"/>
                          </a:solidFill>
                          <a:effectLst/>
                        </a:rPr>
                        <a:t>76</a:t>
                      </a:r>
                      <a:endParaRPr lang="ru-RU" sz="1800" b="1" dirty="0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28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48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80000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800000"/>
                          </a:solidFill>
                          <a:effectLst/>
                        </a:rPr>
                        <a:t>45</a:t>
                      </a:r>
                      <a:endParaRPr lang="ru-RU" sz="1800" b="1" dirty="0">
                        <a:solidFill>
                          <a:srgbClr val="8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41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effectLst/>
                        </a:rPr>
                        <a:t>0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005" marR="40005" marT="40005" marB="40005" anchor="ctr"/>
                </a:tc>
              </a:tr>
            </a:tbl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245667" y="545545"/>
          <a:ext cx="4572000" cy="1595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5229245" y="577616"/>
          <a:ext cx="3587189" cy="14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211763" y="290513"/>
            <a:ext cx="3810000" cy="368300"/>
          </a:xfrm>
          <a:prstGeom prst="rect">
            <a:avLst/>
          </a:prstGeom>
        </p:spPr>
        <p:txBody>
          <a:bodyPr wrap="none">
            <a:spAutoFit/>
          </a:bodyPr>
          <a:p>
            <a:pPr eaLnBrk="1" hangingPunct="1">
              <a:buNone/>
            </a:pPr>
            <a:r>
              <a:rPr lang="ru-RU" altLang="ru-RU" b="1" dirty="0">
                <a:solidFill>
                  <a:srgbClr val="C0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9 класс -  аттестаты особого образца</a:t>
            </a:r>
            <a:endParaRPr lang="ru-RU" altLang="ru-RU" dirty="0">
              <a:solidFill>
                <a:srgbClr val="C00000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8"/>
          <p:cNvSpPr>
            <a:spLocks noChangeArrowheads="1"/>
          </p:cNvSpPr>
          <p:nvPr/>
        </p:nvSpPr>
        <p:spPr bwMode="auto">
          <a:xfrm>
            <a:off x="5359400" y="1914525"/>
            <a:ext cx="3457575" cy="34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pitchFamily="18" charset="0"/>
              </a:rPr>
              <a:t>2020         2021          2022          2023</a:t>
            </a:r>
            <a:endParaRPr kumimoji="0" lang="ru-RU" altLang="ru-RU" sz="16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5357813" y="4786313"/>
            <a:ext cx="2043112" cy="382587"/>
          </a:xfrm>
        </p:spPr>
        <p:txBody>
          <a:bodyPr vert="horz" wrap="square" lIns="91440" tIns="45720" rIns="91440" bIns="45720" anchor="t" anchorCtr="0"/>
          <a:p>
            <a:pPr>
              <a:buFont typeface="Times New Roman" panose="02020603050405020304" pitchFamily="18" charset="0"/>
              <a:buNone/>
            </a:pPr>
            <a:r>
              <a:rPr lang="ru-RU" altLang="ru-RU" sz="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нормативно-правовой базы</a:t>
            </a:r>
            <a:endParaRPr lang="ru-RU" altLang="ru-RU" sz="800" b="1" dirty="0">
              <a:solidFill>
                <a:schemeClr val="bg1"/>
              </a:solidFill>
              <a:latin typeface="Times New Roman" panose="02020603050405020304" pitchFamily="18" charset="0"/>
            </a:endParaRPr>
          </a:p>
          <a:p>
            <a:pPr>
              <a:buFont typeface="Times New Roman" panose="02020603050405020304" pitchFamily="18" charset="0"/>
              <a:buNone/>
            </a:pPr>
            <a:r>
              <a:rPr lang="ru-RU" altLang="ru-RU" sz="8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рмативно-правовой </a:t>
            </a:r>
            <a:endParaRPr lang="ru-RU" altLang="ru-RU" sz="800" dirty="0"/>
          </a:p>
        </p:txBody>
      </p:sp>
      <p:sp>
        <p:nvSpPr>
          <p:cNvPr id="6" name="Овал 5"/>
          <p:cNvSpPr/>
          <p:nvPr/>
        </p:nvSpPr>
        <p:spPr>
          <a:xfrm>
            <a:off x="4706938" y="1660525"/>
            <a:ext cx="3929063" cy="2143125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1" algn="just" eaLnBrk="1" hangingPunct="1">
              <a:buNone/>
            </a:pPr>
            <a:r>
              <a:rPr lang="ru-RU" altLang="ru-RU" sz="2000" b="1" i="1" dirty="0">
                <a:solidFill>
                  <a:srgbClr val="403152"/>
                </a:solidFill>
                <a:latin typeface="Calibri" panose="020F0502020204030204" pitchFamily="34" charset="0"/>
              </a:rPr>
              <a:t>Спортивно-оздоровительное</a:t>
            </a:r>
            <a:endParaRPr lang="ru-RU" altLang="ru-RU" sz="2000" b="1" i="1" dirty="0">
              <a:solidFill>
                <a:srgbClr val="403152"/>
              </a:solidFill>
              <a:latin typeface="Calibri" panose="020F0502020204030204" pitchFamily="34" charset="0"/>
            </a:endParaRPr>
          </a:p>
          <a:p>
            <a:pPr lvl="1" algn="just" eaLnBrk="1" hangingPunct="1">
              <a:buNone/>
            </a:pPr>
            <a:endParaRPr lang="ru-RU" altLang="ru-RU" sz="2000" b="1" i="1" dirty="0">
              <a:solidFill>
                <a:srgbClr val="403152"/>
              </a:solidFill>
              <a:latin typeface="Calibri" panose="020F0502020204030204" pitchFamily="34" charset="0"/>
            </a:endParaRPr>
          </a:p>
          <a:p>
            <a:pPr lvl="1" algn="just" eaLnBrk="1" hangingPunct="1">
              <a:buNone/>
            </a:pPr>
            <a:endParaRPr lang="ru-RU" altLang="ru-RU" sz="2000" b="1" i="1" dirty="0">
              <a:solidFill>
                <a:srgbClr val="403152"/>
              </a:solidFill>
              <a:latin typeface="Calibri" panose="020F0502020204030204" pitchFamily="34" charset="0"/>
            </a:endParaRPr>
          </a:p>
          <a:p>
            <a:pPr lvl="1" algn="just" eaLnBrk="1" hangingPunct="1">
              <a:buNone/>
            </a:pPr>
            <a:r>
              <a:rPr lang="ru-RU" altLang="ru-RU" sz="20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lang="ru-RU" altLang="ru-RU" sz="20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3528" y="4298133"/>
            <a:ext cx="4197643" cy="228803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421C5E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pitchFamily="18" charset="0"/>
              </a:rPr>
              <a:t>Общекультурное</a:t>
            </a: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1" u="none" strike="noStrike" kern="1200" cap="none" spc="0" normalizeH="0" baseline="0" noProof="0" dirty="0">
              <a:ln w="1905"/>
              <a:solidFill>
                <a:srgbClr val="421C5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1" u="none" strike="noStrike" kern="1200" cap="none" spc="0" normalizeH="0" baseline="0" noProof="0" dirty="0">
              <a:ln w="1905"/>
              <a:solidFill>
                <a:srgbClr val="421C5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1" u="none" strike="noStrike" kern="1200" cap="none" spc="0" normalizeH="0" baseline="0" noProof="0" dirty="0">
              <a:ln w="1905"/>
              <a:solidFill>
                <a:srgbClr val="421C5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925439" y="4334868"/>
            <a:ext cx="4038656" cy="2214562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421C5E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pitchFamily="18" charset="0"/>
              </a:rPr>
              <a:t>Художественно-эстетическое</a:t>
            </a: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1" u="none" strike="noStrike" kern="1200" cap="none" spc="0" normalizeH="0" baseline="0" noProof="0" dirty="0">
              <a:ln w="1905"/>
              <a:solidFill>
                <a:srgbClr val="421C5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0" y="1907903"/>
            <a:ext cx="3995936" cy="2338689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421C5E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pitchFamily="18" charset="0"/>
              </a:rPr>
              <a:t>Духовно-нравственное</a:t>
            </a: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1" u="none" strike="noStrike" kern="1200" cap="none" spc="0" normalizeH="0" baseline="0" noProof="0" dirty="0">
              <a:ln w="1905"/>
              <a:solidFill>
                <a:srgbClr val="421C5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1" u="none" strike="noStrike" kern="1200" cap="none" spc="0" normalizeH="0" baseline="0" noProof="0" dirty="0">
              <a:ln w="1905"/>
              <a:solidFill>
                <a:srgbClr val="421C5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sp>
        <p:nvSpPr>
          <p:cNvPr id="23559" name="Заголовок 1"/>
          <p:cNvSpPr>
            <a:spLocks noGrp="1"/>
          </p:cNvSpPr>
          <p:nvPr>
            <p:ph type="title"/>
          </p:nvPr>
        </p:nvSpPr>
        <p:spPr>
          <a:xfrm>
            <a:off x="2905125" y="2771775"/>
            <a:ext cx="3197225" cy="1552575"/>
          </a:xfrm>
          <a:ln w="57150">
            <a:solidFill>
              <a:srgbClr val="990033">
                <a:alpha val="100000"/>
              </a:srgbClr>
            </a:solidFill>
            <a:miter lim="800000"/>
          </a:ln>
        </p:spPr>
        <p:txBody>
          <a:bodyPr vert="horz" wrap="square" lIns="91440" tIns="45720" rIns="91440" bIns="45720" anchor="ctr" anchorCtr="0"/>
          <a:p>
            <a:r>
              <a:rPr lang="ru-RU" altLang="ru-RU" sz="3200" b="1" dirty="0">
                <a:solidFill>
                  <a:srgbClr val="403152"/>
                </a:solidFill>
                <a:cs typeface="Times New Roman" panose="02020603050405020304" pitchFamily="18" charset="0"/>
              </a:rPr>
              <a:t>направления</a:t>
            </a:r>
            <a:br>
              <a:rPr lang="ru-RU" altLang="ru-RU" sz="3200" dirty="0"/>
            </a:br>
            <a:r>
              <a:rPr lang="ru-RU" altLang="ru-RU" sz="3200" b="1" dirty="0">
                <a:solidFill>
                  <a:srgbClr val="403152"/>
                </a:solidFill>
                <a:cs typeface="Times New Roman" panose="02020603050405020304" pitchFamily="18" charset="0"/>
              </a:rPr>
              <a:t>внеурочной  деятельности</a:t>
            </a:r>
            <a:endParaRPr lang="ru-RU" altLang="ru-RU" dirty="0"/>
          </a:p>
        </p:txBody>
      </p:sp>
      <p:sp>
        <p:nvSpPr>
          <p:cNvPr id="9" name="Овал 8"/>
          <p:cNvSpPr/>
          <p:nvPr/>
        </p:nvSpPr>
        <p:spPr>
          <a:xfrm>
            <a:off x="1908311" y="64013"/>
            <a:ext cx="4367388" cy="207168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kumimoji="0" lang="ru-RU" altLang="ru-RU" sz="2000" b="1" i="1" u="none" strike="noStrike" kern="1200" cap="none" spc="0" normalizeH="0" baseline="0" noProof="0" dirty="0">
                <a:ln>
                  <a:noFill/>
                </a:ln>
                <a:solidFill>
                  <a:srgbClr val="421C5E"/>
                </a:solidFill>
                <a:effectLst/>
                <a:uLnTx/>
                <a:uFillTx/>
                <a:latin typeface="+mn-lt"/>
                <a:ea typeface="+mn-ea"/>
                <a:cs typeface="Times New Roman" panose="02020603050405020304" pitchFamily="18" charset="0"/>
              </a:rPr>
              <a:t>Общеинтеллектуальное</a:t>
            </a: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altLang="ru-RU" sz="2000" b="1" i="1" u="none" strike="noStrike" kern="1200" cap="none" spc="0" normalizeH="0" baseline="0" noProof="0" dirty="0">
              <a:ln>
                <a:noFill/>
              </a:ln>
              <a:solidFill>
                <a:srgbClr val="421C5E"/>
              </a:solidFill>
              <a:effectLst/>
              <a:uLnTx/>
              <a:uFillTx/>
              <a:latin typeface="+mn-lt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1" u="none" strike="noStrike" kern="1200" cap="none" spc="0" normalizeH="0" baseline="0" noProof="0" dirty="0">
              <a:ln w="1905"/>
              <a:solidFill>
                <a:srgbClr val="421C5E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endParaRPr kumimoji="0" lang="ru-RU" sz="2000" b="1" i="0" u="none" strike="noStrike" kern="1200" cap="none" spc="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Bookman Old Style" pitchFamily="18" charset="0"/>
              <a:ea typeface="+mn-ea"/>
              <a:cs typeface="+mn-cs"/>
            </a:endParaRPr>
          </a:p>
        </p:txBody>
      </p:sp>
      <p:pic>
        <p:nvPicPr>
          <p:cNvPr id="23561" name="Рисунок 9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6275388" y="2627313"/>
            <a:ext cx="2481262" cy="1744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2" name="Рисунок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702175" y="5178425"/>
            <a:ext cx="3024188" cy="15716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3" name="Рисунок 11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057525" y="647700"/>
            <a:ext cx="2070100" cy="1489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4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435100" y="5119688"/>
            <a:ext cx="2906713" cy="15859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565" name="Рисунок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46063" y="2655888"/>
            <a:ext cx="2528887" cy="1747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57188" y="357188"/>
            <a:ext cx="8429625" cy="3416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p>
            <a:pPr algn="just">
              <a:buNone/>
            </a:pPr>
            <a:r>
              <a:rPr sz="3600" b="1" i="1" dirty="0">
                <a:solidFill>
                  <a:srgbClr val="63252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цель </a:t>
            </a:r>
            <a:r>
              <a:rPr sz="3600" b="1" dirty="0">
                <a:solidFill>
                  <a:srgbClr val="632523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деятельности школы </a:t>
            </a:r>
            <a:r>
              <a:rPr sz="3600" dirty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sz="3600" b="1" i="1" dirty="0">
                <a:solidFill>
                  <a:srgbClr val="63252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максимально эффективных условий обучения и развития для каждого учащегося в рамках учебно-воспитательного процесса.</a:t>
            </a:r>
            <a:r>
              <a:rPr sz="3600" dirty="0">
                <a:solidFill>
                  <a:srgbClr val="632523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sz="3600" b="1" i="1" dirty="0">
              <a:solidFill>
                <a:srgbClr val="632523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123" name="Rectangle 7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5124" name="Rectangle 9"/>
          <p:cNvSpPr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5125" name="Рисунок 7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4500563" y="3832225"/>
            <a:ext cx="4175125" cy="2244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6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39725" y="4292600"/>
            <a:ext cx="4075113" cy="208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4578" name="Группа 18"/>
          <p:cNvGrpSpPr/>
          <p:nvPr/>
        </p:nvGrpSpPr>
        <p:grpSpPr>
          <a:xfrm>
            <a:off x="0" y="714375"/>
            <a:ext cx="9144000" cy="6143625"/>
            <a:chOff x="214282" y="71414"/>
            <a:chExt cx="8929718" cy="6786586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1"/>
            <a:srcRect/>
            <a:stretch>
              <a:fillRect/>
            </a:stretch>
          </p:blipFill>
          <p:spPr bwMode="auto">
            <a:xfrm>
              <a:off x="4000496" y="4921814"/>
              <a:ext cx="3071834" cy="193618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00364" y="71414"/>
              <a:ext cx="2675468" cy="1928826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411332" y="3071810"/>
              <a:ext cx="2732668" cy="2214578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5720" y="4835261"/>
              <a:ext cx="3214710" cy="2022739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24584" name="Группа 17"/>
            <p:cNvGrpSpPr/>
            <p:nvPr/>
          </p:nvGrpSpPr>
          <p:grpSpPr>
            <a:xfrm>
              <a:off x="214282" y="571480"/>
              <a:ext cx="8638896" cy="4677594"/>
              <a:chOff x="214282" y="571480"/>
              <a:chExt cx="8638896" cy="4677594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500034" y="2428868"/>
                <a:ext cx="1371554" cy="2455369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>
              <a:blip r:embed="rId6">
                <a:lum bright="10000"/>
              </a:blip>
              <a:srcRect/>
              <a:stretch>
                <a:fillRect/>
              </a:stretch>
            </p:blipFill>
            <p:spPr bwMode="auto">
              <a:xfrm>
                <a:off x="5891052" y="571480"/>
                <a:ext cx="2962126" cy="1928826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214282" y="714356"/>
                <a:ext cx="2596087" cy="1821136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pic>
            <p:nvPicPr>
              <p:cNvPr id="1034" name="Picture 10" descr="C:\Users\Пользователь\Desktop\Рабочий стол\Август 2017 по ФГОС ОВЗ\baba0823062.jpg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2928926" y="2143116"/>
                <a:ext cx="3357586" cy="2782521"/>
              </a:xfrm>
              <a:prstGeom prst="ellipse">
                <a:avLst/>
              </a:prstGeom>
              <a:ln>
                <a:noFill/>
              </a:ln>
              <a:effectLst>
                <a:softEdge rad="112500"/>
              </a:effectLst>
            </p:spPr>
          </p:pic>
          <p:sp>
            <p:nvSpPr>
              <p:cNvPr id="24589" name="Стрелка вправо 10"/>
              <p:cNvSpPr/>
              <p:nvPr/>
            </p:nvSpPr>
            <p:spPr>
              <a:xfrm rot="-8756705">
                <a:off x="2467183" y="2275012"/>
                <a:ext cx="1042947" cy="201137"/>
              </a:xfrm>
              <a:prstGeom prst="rightArrow">
                <a:avLst>
                  <a:gd name="adj1" fmla="val 50000"/>
                  <a:gd name="adj2" fmla="val 142858"/>
                </a:avLst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>
                    <a:srgbClr val="000000"/>
                  </a:buClr>
                  <a:buFont typeface="Times New Roman" panose="02020603050405020304" pitchFamily="18" charset="0"/>
                  <a:buNone/>
                </a:pPr>
                <a:endParaRPr lang="ru-RU" altLang="ru-RU" sz="1800" dirty="0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4590" name="Стрелка вправо 11"/>
              <p:cNvSpPr/>
              <p:nvPr/>
            </p:nvSpPr>
            <p:spPr>
              <a:xfrm rot="4195558">
                <a:off x="4855303" y="4891989"/>
                <a:ext cx="512876" cy="201293"/>
              </a:xfrm>
              <a:prstGeom prst="rightArrow">
                <a:avLst>
                  <a:gd name="adj1" fmla="val 50000"/>
                  <a:gd name="adj2" fmla="val 142859"/>
                </a:avLst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>
                    <a:srgbClr val="000000"/>
                  </a:buClr>
                  <a:buFont typeface="Times New Roman" panose="02020603050405020304" pitchFamily="18" charset="0"/>
                  <a:buNone/>
                </a:pPr>
                <a:endParaRPr lang="ru-RU" altLang="ru-RU" sz="1800" dirty="0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4591" name="Стрелка вправо 12"/>
              <p:cNvSpPr/>
              <p:nvPr/>
            </p:nvSpPr>
            <p:spPr>
              <a:xfrm rot="7370516">
                <a:off x="2907245" y="4700195"/>
                <a:ext cx="844805" cy="201338"/>
              </a:xfrm>
              <a:prstGeom prst="rightArrow">
                <a:avLst>
                  <a:gd name="adj1" fmla="val 50000"/>
                  <a:gd name="adj2" fmla="val 142856"/>
                </a:avLst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>
                    <a:srgbClr val="000000"/>
                  </a:buClr>
                  <a:buFont typeface="Times New Roman" panose="02020603050405020304" pitchFamily="18" charset="0"/>
                  <a:buNone/>
                </a:pPr>
                <a:endParaRPr lang="ru-RU" altLang="ru-RU" sz="1800" dirty="0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4592" name="Стрелка вправо 13"/>
              <p:cNvSpPr/>
              <p:nvPr/>
            </p:nvSpPr>
            <p:spPr>
              <a:xfrm rot="-5400000">
                <a:off x="4143371" y="1928801"/>
                <a:ext cx="642944" cy="214314"/>
              </a:xfrm>
              <a:prstGeom prst="rightArrow">
                <a:avLst>
                  <a:gd name="adj1" fmla="val 50000"/>
                  <a:gd name="adj2" fmla="val 142861"/>
                </a:avLst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>
                    <a:srgbClr val="000000"/>
                  </a:buClr>
                  <a:buFont typeface="Times New Roman" panose="02020603050405020304" pitchFamily="18" charset="0"/>
                  <a:buNone/>
                </a:pPr>
                <a:endParaRPr lang="ru-RU" altLang="ru-RU" sz="1800" dirty="0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4593" name="Стрелка вправо 14"/>
              <p:cNvSpPr/>
              <p:nvPr/>
            </p:nvSpPr>
            <p:spPr>
              <a:xfrm rot="-2052889">
                <a:off x="5787140" y="2423803"/>
                <a:ext cx="849508" cy="193548"/>
              </a:xfrm>
              <a:prstGeom prst="rightArrow">
                <a:avLst>
                  <a:gd name="adj1" fmla="val 50000"/>
                  <a:gd name="adj2" fmla="val 142850"/>
                </a:avLst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>
                    <a:srgbClr val="000000"/>
                  </a:buClr>
                  <a:buFont typeface="Times New Roman" panose="02020603050405020304" pitchFamily="18" charset="0"/>
                  <a:buNone/>
                </a:pPr>
                <a:endParaRPr lang="ru-RU" altLang="ru-RU" sz="1800" dirty="0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4594" name="Стрелка вправо 15"/>
              <p:cNvSpPr/>
              <p:nvPr/>
            </p:nvSpPr>
            <p:spPr>
              <a:xfrm rot="-10615173">
                <a:off x="1967117" y="3203706"/>
                <a:ext cx="1042947" cy="201137"/>
              </a:xfrm>
              <a:prstGeom prst="rightArrow">
                <a:avLst>
                  <a:gd name="adj1" fmla="val 50000"/>
                  <a:gd name="adj2" fmla="val 142858"/>
                </a:avLst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>
                    <a:srgbClr val="000000"/>
                  </a:buClr>
                  <a:buFont typeface="Times New Roman" panose="02020603050405020304" pitchFamily="18" charset="0"/>
                  <a:buNone/>
                </a:pPr>
                <a:endParaRPr lang="ru-RU" altLang="ru-RU" sz="1800" dirty="0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  <p:sp>
            <p:nvSpPr>
              <p:cNvPr id="24595" name="Стрелка вправо 16"/>
              <p:cNvSpPr/>
              <p:nvPr/>
            </p:nvSpPr>
            <p:spPr>
              <a:xfrm rot="1440433">
                <a:off x="5942187" y="4190721"/>
                <a:ext cx="624520" cy="191070"/>
              </a:xfrm>
              <a:prstGeom prst="rightArrow">
                <a:avLst>
                  <a:gd name="adj1" fmla="val 50000"/>
                  <a:gd name="adj2" fmla="val 142862"/>
                </a:avLst>
              </a:prstGeom>
              <a:solidFill>
                <a:srgbClr val="FFFF66"/>
              </a:soli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</a:lstStyle>
              <a:p>
                <a:pPr marL="0" lvl="0" indent="0" eaLnBrk="1" hangingPunct="1">
                  <a:spcBef>
                    <a:spcPct val="0"/>
                  </a:spcBef>
                  <a:buClr>
                    <a:srgbClr val="000000"/>
                  </a:buClr>
                  <a:buFont typeface="Times New Roman" panose="02020603050405020304" pitchFamily="18" charset="0"/>
                  <a:buNone/>
                </a:pPr>
                <a:endParaRPr lang="ru-RU" altLang="ru-RU" sz="1800" dirty="0">
                  <a:latin typeface="Arial" panose="020B0604020202020204" pitchFamily="34" charset="0"/>
                  <a:ea typeface="Arial" panose="020B0604020202020204" pitchFamily="34" charset="0"/>
                </a:endParaRPr>
              </a:p>
            </p:txBody>
          </p:sp>
        </p:grpSp>
      </p:grpSp>
      <p:sp>
        <p:nvSpPr>
          <p:cNvPr id="20" name="Прямоугольник 9"/>
          <p:cNvSpPr>
            <a:spLocks noChangeArrowheads="1"/>
          </p:cNvSpPr>
          <p:nvPr/>
        </p:nvSpPr>
        <p:spPr bwMode="auto">
          <a:xfrm>
            <a:off x="1357313" y="119063"/>
            <a:ext cx="6929438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sz="2800" b="1" i="1" dirty="0">
                <a:solidFill>
                  <a:srgbClr val="632523"/>
                </a:solidFill>
                <a:latin typeface="Bookman Old Style" pitchFamily="18" charset="0"/>
              </a:rPr>
              <a:t>Сетевое взаимодействие  </a:t>
            </a:r>
            <a:endParaRPr sz="2800" b="1" i="1" dirty="0">
              <a:solidFill>
                <a:srgbClr val="63252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Блок-схема: перфолента 3"/>
          <p:cNvSpPr/>
          <p:nvPr/>
        </p:nvSpPr>
        <p:spPr>
          <a:xfrm>
            <a:off x="323850" y="188913"/>
            <a:ext cx="8288338" cy="2087563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endParaRPr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just">
              <a:buNone/>
            </a:pPr>
            <a:r>
              <a:rPr sz="2000" b="1" dirty="0">
                <a:solidFill>
                  <a:srgbClr val="002060"/>
                </a:solidFill>
                <a:latin typeface="Verdana" panose="020B0604030504040204" pitchFamily="34" charset="0"/>
              </a:rPr>
              <a:t>В рамках национального проекта «Образование» в школе открыт Центр образования естественно-научной и технологической направленности «Точка роста».</a:t>
            </a:r>
            <a:endParaRPr sz="20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5603" name="Рисунок 4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5940425" y="2151063"/>
            <a:ext cx="2952750" cy="2241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88925" y="2373313"/>
            <a:ext cx="2673350" cy="2017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09913" y="2435225"/>
            <a:ext cx="2624137" cy="1958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6" name="Рисунок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4487863" y="4522788"/>
            <a:ext cx="3960812" cy="20875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7" name="Рисунок 9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84213" y="4486275"/>
            <a:ext cx="3335337" cy="21605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108520" y="137011"/>
            <a:ext cx="9404920" cy="61555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1" i="0" u="none" strike="noStrike" kern="1200" cap="all" spc="0" normalizeH="0" baseline="0" noProof="0" dirty="0">
                <a:ln w="9000" cmpd="sng">
                  <a:noFill/>
                  <a:prstDash val="solid"/>
                </a:ln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Результаты участия учащихся в олимпиадах (за последние 3 года)</a:t>
            </a:r>
            <a:endParaRPr kumimoji="0" lang="ru-RU" sz="18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600" b="1" i="0" u="none" strike="noStrike" kern="1200" cap="all" spc="0" normalizeH="0" baseline="0" noProof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0" y="548680"/>
          <a:ext cx="5106188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8" name="Блок-схема: перфолента 7"/>
          <p:cNvSpPr/>
          <p:nvPr/>
        </p:nvSpPr>
        <p:spPr>
          <a:xfrm>
            <a:off x="5105400" y="549275"/>
            <a:ext cx="3824288" cy="27432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endParaRPr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Победители и призеры на Региональном этапе 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2021-2022 – победитель по технологии -Фокина И. (10 кл.), 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призер по физике - Калинин Е.( 9 кл.),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 призер по астрономии - Сучков Н. 9 кл)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" name="Диаграмма 8"/>
          <p:cNvGraphicFramePr/>
          <p:nvPr/>
        </p:nvGraphicFramePr>
        <p:xfrm>
          <a:off x="3616468" y="3429000"/>
          <a:ext cx="5313018" cy="30243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654" name="Прямоугольник 2"/>
          <p:cNvSpPr/>
          <p:nvPr/>
        </p:nvSpPr>
        <p:spPr>
          <a:xfrm>
            <a:off x="101600" y="3292475"/>
            <a:ext cx="3509963" cy="2970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1700" b="1" dirty="0">
                <a:solidFill>
                  <a:srgbClr val="632523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В течение 2022-2023 учебного года учащиеся под руководством учителей-предметников принимали участие в </a:t>
            </a:r>
            <a:endParaRPr lang="ru-RU" altLang="ru-RU" sz="1700" b="1" dirty="0">
              <a:solidFill>
                <a:srgbClr val="632523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1700" b="1" dirty="0">
                <a:solidFill>
                  <a:srgbClr val="632523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136 муниципальных, </a:t>
            </a:r>
            <a:endParaRPr lang="ru-RU" altLang="ru-RU" sz="1700" b="1" dirty="0">
              <a:solidFill>
                <a:srgbClr val="632523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1700" b="1" dirty="0">
                <a:solidFill>
                  <a:srgbClr val="632523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39 региональных,</a:t>
            </a:r>
            <a:endParaRPr lang="ru-RU" altLang="ru-RU" sz="1700" b="1" dirty="0">
              <a:solidFill>
                <a:srgbClr val="632523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1700" b="1" dirty="0">
                <a:solidFill>
                  <a:srgbClr val="632523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43 всероссийских и </a:t>
            </a:r>
            <a:endParaRPr lang="ru-RU" altLang="ru-RU" sz="1700" b="1" dirty="0">
              <a:solidFill>
                <a:srgbClr val="632523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1700" b="1" dirty="0">
                <a:solidFill>
                  <a:srgbClr val="632523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12 международных (дистанционных) конкурсах, конференциях, фестивалях, выставках. </a:t>
            </a:r>
            <a:endParaRPr lang="ru-RU" altLang="ru-RU" sz="1700" b="1" dirty="0">
              <a:solidFill>
                <a:srgbClr val="632523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9863" y="6262688"/>
            <a:ext cx="8759825" cy="584200"/>
          </a:xfrm>
          <a:prstGeom prst="rect">
            <a:avLst/>
          </a:prstGeom>
        </p:spPr>
        <p:txBody>
          <a:bodyPr>
            <a:spAutoFit/>
          </a:bodyPr>
          <a:p>
            <a:pPr eaLnBrk="1" hangingPunct="1">
              <a:buNone/>
            </a:pPr>
            <a:r>
              <a:rPr sz="1600" b="1" dirty="0">
                <a:solidFill>
                  <a:srgbClr val="632523"/>
                </a:solidFill>
                <a:latin typeface="Calibri" panose="020F0502020204030204" pitchFamily="34" charset="0"/>
              </a:rPr>
              <a:t>По линии РДДМ в 169 мероприятиях – 4 532 человека  (каждый учащийся школы принял участие в 5 мероприятиях по линии РДДМ)</a:t>
            </a:r>
            <a:endParaRPr sz="1600" b="1" dirty="0">
              <a:solidFill>
                <a:srgbClr val="632523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5105400" y="549275"/>
            <a:ext cx="3824288" cy="2743200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endParaRPr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Победители и призеры на Региональном этапе 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2021-2022 – победитель по технологии -Фокина И. (10 кл.), 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призер по физике - Калинин Е.( 9 кл.),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 призер по астрономии - Сучков Н. (9 кл)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sz="16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sz="1600" b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endParaRPr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Изображение 7" descr="оборудование. робототехника (1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460875" y="4221163"/>
            <a:ext cx="1512888" cy="20177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5" name="Изображение 8" descr="оборудование. кабинет химии1 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750" y="617538"/>
            <a:ext cx="3600450" cy="2700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6" name="Изображение 9" descr="оборудование. кабинет физики 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" y="3644900"/>
            <a:ext cx="2687638" cy="20161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7" name="Изображение 10" descr="оборудование. кабинет биологии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8388" y="3721100"/>
            <a:ext cx="2744787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8" name="Изображение 11" descr="оборудование. кабинет биологии (1)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01963" y="4187825"/>
            <a:ext cx="1354137" cy="20510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9" name="Изображение 15" descr="кабинет биологии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2338" y="617538"/>
            <a:ext cx="3600450" cy="2700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1428750" y="142875"/>
            <a:ext cx="607218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 eaLnBrk="1" hangingPunct="1">
              <a:buNone/>
            </a:pPr>
            <a:r>
              <a:rPr sz="2400" b="1" i="1" dirty="0">
                <a:solidFill>
                  <a:srgbClr val="00007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кабинеты «Точка роста»</a:t>
            </a:r>
            <a:endParaRPr sz="2400" b="1" i="1" dirty="0">
              <a:solidFill>
                <a:srgbClr val="00007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97181" name="Изображение 1" descr="IMG_20200730_083320"/>
          <p:cNvPicPr>
            <a:picLocks noChangeAspect="1"/>
          </p:cNvPicPr>
          <p:nvPr/>
        </p:nvPicPr>
        <p:blipFill>
          <a:blip r:embed="rId1">
            <a:lum bright="6000" contrast="36000"/>
          </a:blip>
          <a:stretch>
            <a:fillRect/>
          </a:stretch>
        </p:blipFill>
        <p:spPr>
          <a:xfrm>
            <a:off x="204444" y="4532136"/>
            <a:ext cx="2642870" cy="198247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97182" name="Изображение 3" descr="IMG_20200730_083758"/>
          <p:cNvPicPr>
            <a:picLocks noChangeAspect="1"/>
          </p:cNvPicPr>
          <p:nvPr/>
        </p:nvPicPr>
        <p:blipFill>
          <a:blip r:embed="rId2">
            <a:lum bright="6000" contrast="36000"/>
          </a:blip>
          <a:stretch>
            <a:fillRect/>
          </a:stretch>
        </p:blipFill>
        <p:spPr>
          <a:xfrm>
            <a:off x="3295881" y="4527770"/>
            <a:ext cx="2628266" cy="197104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97183" name="Изображение 7" descr="IMG_20200730_092946"/>
          <p:cNvPicPr>
            <a:picLocks noChangeAspect="1"/>
          </p:cNvPicPr>
          <p:nvPr/>
        </p:nvPicPr>
        <p:blipFill>
          <a:blip r:embed="rId3">
            <a:lum bright="12000" contrast="36000"/>
          </a:blip>
          <a:stretch>
            <a:fillRect/>
          </a:stretch>
        </p:blipFill>
        <p:spPr>
          <a:xfrm>
            <a:off x="6252845" y="4690110"/>
            <a:ext cx="2717164" cy="20383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97184" name="Изображение 8" descr="IMG_20200730_083329"/>
          <p:cNvPicPr>
            <a:picLocks noChangeAspect="1"/>
          </p:cNvPicPr>
          <p:nvPr/>
        </p:nvPicPr>
        <p:blipFill>
          <a:blip r:embed="rId4">
            <a:lum bright="6000" contrast="36000"/>
          </a:blip>
          <a:stretch>
            <a:fillRect/>
          </a:stretch>
        </p:blipFill>
        <p:spPr>
          <a:xfrm>
            <a:off x="499745" y="664528"/>
            <a:ext cx="2428875" cy="182181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97185" name="Изображение 9" descr="IMG_20200730_083807"/>
          <p:cNvPicPr>
            <a:picLocks noChangeAspect="1"/>
          </p:cNvPicPr>
          <p:nvPr/>
        </p:nvPicPr>
        <p:blipFill>
          <a:blip r:embed="rId5">
            <a:lum bright="6000" contrast="36000"/>
          </a:blip>
          <a:stretch>
            <a:fillRect/>
          </a:stretch>
        </p:blipFill>
        <p:spPr>
          <a:xfrm>
            <a:off x="3276759" y="704533"/>
            <a:ext cx="2376170" cy="178181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97186" name="Изображение 10" descr="IMG_20200730_092933"/>
          <p:cNvPicPr>
            <a:picLocks noChangeAspect="1"/>
          </p:cNvPicPr>
          <p:nvPr/>
        </p:nvPicPr>
        <p:blipFill>
          <a:blip r:embed="rId6">
            <a:lum bright="6000" contrast="36000"/>
          </a:blip>
          <a:stretch>
            <a:fillRect/>
          </a:stretch>
        </p:blipFill>
        <p:spPr>
          <a:xfrm>
            <a:off x="6244279" y="639938"/>
            <a:ext cx="2374900" cy="1781811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97187" name="Замещающее содержимое 13"/>
          <p:cNvPicPr>
            <a:picLocks noGrp="1" noChangeAspect="1"/>
          </p:cNvPicPr>
          <p:nvPr>
            <p:ph sz="quarter" idx="1"/>
          </p:nvPr>
        </p:nvPicPr>
        <p:blipFill>
          <a:blip r:embed="rId7"/>
          <a:stretch>
            <a:fillRect/>
          </a:stretch>
        </p:blipFill>
        <p:spPr>
          <a:xfrm>
            <a:off x="122730" y="2486343"/>
            <a:ext cx="1586865" cy="2115820"/>
          </a:xfrm>
          <a:effectLst>
            <a:softEdge rad="127000"/>
          </a:effectLst>
        </p:spPr>
      </p:pic>
      <p:pic>
        <p:nvPicPr>
          <p:cNvPr id="2097188" name="Замещающее содержимое 10"/>
          <p:cNvPicPr>
            <a:picLocks noGrp="1" noChangeAspect="1"/>
          </p:cNvPicPr>
          <p:nvPr>
            <p:ph sz="quarter" idx="1"/>
          </p:nvPr>
        </p:nvPicPr>
        <p:blipFill>
          <a:blip r:embed="rId8">
            <a:lum contrast="24000"/>
          </a:blip>
          <a:stretch>
            <a:fillRect/>
          </a:stretch>
        </p:blipFill>
        <p:spPr>
          <a:xfrm>
            <a:off x="7370484" y="2468642"/>
            <a:ext cx="1743710" cy="2326005"/>
          </a:xfrm>
          <a:effectLst>
            <a:softEdge rad="127000"/>
          </a:effectLst>
        </p:spPr>
      </p:pic>
      <p:pic>
        <p:nvPicPr>
          <p:cNvPr id="2097189" name="Замещающее содержимое 2"/>
          <p:cNvPicPr>
            <a:picLocks noChangeAspect="1"/>
          </p:cNvPicPr>
          <p:nvPr/>
        </p:nvPicPr>
        <p:blipFill>
          <a:blip r:embed="rId9">
            <a:lum contrast="36000"/>
          </a:blip>
          <a:stretch>
            <a:fillRect/>
          </a:stretch>
        </p:blipFill>
        <p:spPr>
          <a:xfrm>
            <a:off x="1987782" y="2486343"/>
            <a:ext cx="2616199" cy="196278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2097190" name="Изображение 23"/>
          <p:cNvPicPr>
            <a:picLocks noChangeAspect="1"/>
          </p:cNvPicPr>
          <p:nvPr/>
        </p:nvPicPr>
        <p:blipFill>
          <a:blip r:embed="rId10">
            <a:lum bright="6000" contrast="24000"/>
          </a:blip>
          <a:stretch>
            <a:fillRect/>
          </a:stretch>
        </p:blipFill>
        <p:spPr>
          <a:xfrm>
            <a:off x="4464628" y="2542394"/>
            <a:ext cx="2599690" cy="195072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1428750" y="142875"/>
            <a:ext cx="6072188" cy="461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 eaLnBrk="1" hangingPunct="1">
              <a:buNone/>
            </a:pPr>
            <a:r>
              <a:rPr sz="2400" b="1" i="1" dirty="0">
                <a:solidFill>
                  <a:srgbClr val="00007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anose="020B0604020202020204" pitchFamily="34" charset="0"/>
              </a:rPr>
              <a:t>Учебные кабинеты школы</a:t>
            </a:r>
            <a:endParaRPr sz="2400" b="1" i="1" dirty="0">
              <a:solidFill>
                <a:srgbClr val="000070"/>
              </a:solidFill>
              <a:effectLst>
                <a:outerShdw blurRad="38100" dist="38100" dir="2700000">
                  <a:srgbClr val="000000"/>
                </a:outerShdw>
              </a:effectLst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Замещающее содержимое 6" descr="IMG_20230807_121425"/>
          <p:cNvPicPr>
            <a:picLocks noGrp="1" noChangeAspect="1"/>
          </p:cNvPicPr>
          <p:nvPr>
            <p:ph sz="quarter" idx="1"/>
          </p:nvPr>
        </p:nvPicPr>
        <p:blipFill>
          <a:blip r:embed="rId1"/>
          <a:srcRect/>
          <a:stretch>
            <a:fillRect/>
          </a:stretch>
        </p:blipFill>
        <p:spPr>
          <a:xfrm>
            <a:off x="1927225" y="117475"/>
            <a:ext cx="1457325" cy="1943100"/>
          </a:xfrm>
        </p:spPr>
      </p:pic>
      <p:pic>
        <p:nvPicPr>
          <p:cNvPr id="31747" name="Изображение 10" descr="IMG_20230808_10570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0313" y="69850"/>
            <a:ext cx="2492375" cy="1870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8" name="Изображение 11" descr="IMG_20230808_105629 (1)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9013" y="112713"/>
            <a:ext cx="2492375" cy="18684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49" name="Замещающее содержимое 4" descr="photo-16914056062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4788" y="2227263"/>
            <a:ext cx="2743200" cy="20574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0" name="Изображение 2" descr="photo-16915616579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86100" y="2227263"/>
            <a:ext cx="2800350" cy="2098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1" name="Изображение 4" descr="photo-169140548729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6325" y="2205038"/>
            <a:ext cx="2800350" cy="21002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2" name="Замещающее содержимое 41"/>
          <p:cNvPicPr>
            <a:picLocks noGrp="1" noChangeAspect="1"/>
          </p:cNvPicPr>
          <p:nvPr>
            <p:ph sz="quarter" idx="1"/>
          </p:nvPr>
        </p:nvPicPr>
        <p:blipFill>
          <a:blip r:embed="rId7"/>
          <a:srcRect/>
          <a:stretch>
            <a:fillRect/>
          </a:stretch>
        </p:blipFill>
        <p:spPr>
          <a:xfrm>
            <a:off x="3611563" y="4410075"/>
            <a:ext cx="1747837" cy="2330450"/>
          </a:xfrm>
        </p:spPr>
      </p:pic>
      <p:pic>
        <p:nvPicPr>
          <p:cNvPr id="31753" name="Изображение 27"/>
          <p:cNvPicPr>
            <a:picLocks noChangeAspect="1"/>
          </p:cNvPicPr>
          <p:nvPr/>
        </p:nvPicPr>
        <p:blipFill>
          <a:blip r:embed="rId8">
            <a:lum bright="6000" contrast="24000"/>
          </a:blip>
          <a:stretch>
            <a:fillRect/>
          </a:stretch>
        </p:blipFill>
        <p:spPr>
          <a:xfrm>
            <a:off x="327025" y="112713"/>
            <a:ext cx="1462088" cy="19478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1754" name="Замещающее содержимое 9"/>
          <p:cNvPicPr>
            <a:picLocks noGrp="1" noChangeAspect="1"/>
          </p:cNvPicPr>
          <p:nvPr>
            <p:ph sz="quarter" idx="1"/>
          </p:nvPr>
        </p:nvPicPr>
        <p:blipFill>
          <a:blip r:embed="rId9"/>
          <a:srcRect/>
          <a:stretch>
            <a:fillRect/>
          </a:stretch>
        </p:blipFill>
        <p:spPr>
          <a:xfrm>
            <a:off x="5724525" y="4449763"/>
            <a:ext cx="2928938" cy="2198687"/>
          </a:xfrm>
        </p:spPr>
      </p:pic>
      <p:pic>
        <p:nvPicPr>
          <p:cNvPr id="31755" name="Изображение 18" descr="IMG_20200730_084454"/>
          <p:cNvPicPr>
            <a:picLocks noChangeAspect="1"/>
          </p:cNvPicPr>
          <p:nvPr/>
        </p:nvPicPr>
        <p:blipFill>
          <a:blip r:embed="rId10">
            <a:lum contrast="30000"/>
          </a:blip>
          <a:stretch>
            <a:fillRect/>
          </a:stretch>
        </p:blipFill>
        <p:spPr>
          <a:xfrm>
            <a:off x="314325" y="4449763"/>
            <a:ext cx="2963863" cy="2222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70" name="Прямоугольник 6"/>
          <p:cNvSpPr/>
          <p:nvPr/>
        </p:nvSpPr>
        <p:spPr>
          <a:xfrm>
            <a:off x="0" y="4929188"/>
            <a:ext cx="4572000" cy="3698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endParaRPr lang="ru-RU" altLang="ru-RU" sz="1800" dirty="0">
              <a:ea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-785849" y="928670"/>
          <a:ext cx="9929849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3424" y="0"/>
            <a:ext cx="8706294" cy="430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200" b="1" i="0" u="none" strike="noStrike" kern="1200" cap="none" spc="0" normalizeH="0" baseline="0" noProof="0" dirty="0">
                <a:ln w="1905"/>
                <a:solidFill>
                  <a:srgbClr val="8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Компьютерный  парк   школы, подключение к сети Интернет</a:t>
            </a:r>
            <a:endParaRPr kumimoji="0" lang="ru-RU" sz="2200" b="1" i="0" u="none" strike="noStrike" kern="1200" cap="none" spc="0" normalizeH="0" baseline="0" noProof="0" dirty="0">
              <a:ln w="1905"/>
              <a:solidFill>
                <a:srgbClr val="8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277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50" y="2500313"/>
            <a:ext cx="2574925" cy="2020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5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29438" y="571500"/>
            <a:ext cx="1571625" cy="11795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2776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2063" y="1785938"/>
            <a:ext cx="1531937" cy="1081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7" name="Rectangle 11"/>
          <p:cNvSpPr/>
          <p:nvPr/>
        </p:nvSpPr>
        <p:spPr>
          <a:xfrm>
            <a:off x="214313" y="428625"/>
            <a:ext cx="7010400" cy="400050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007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Число учащихся, приходящихся на 1 компьютер  – 6</a:t>
            </a:r>
            <a:endParaRPr lang="ru-RU" altLang="ru-RU" sz="2000" b="1" dirty="0">
              <a:solidFill>
                <a:srgbClr val="00007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Picture 7" descr="Музей бабочек 028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633663" y="769938"/>
            <a:ext cx="2635250" cy="1658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272" name="Picture 8" descr="https://img-fotki.yandex.ru/get/54353/22750342.5c/0_dce18_c850b1a0_or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125" y="793750"/>
            <a:ext cx="2173288" cy="16287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6738" name="Рисунок 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5" y="4608513"/>
            <a:ext cx="2554288" cy="1920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714375" y="214313"/>
            <a:ext cx="39560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sz="2800" b="1" dirty="0">
                <a:solidFill>
                  <a:srgbClr val="403152"/>
                </a:solidFill>
                <a:latin typeface="Arial" panose="020B0604020202020204" pitchFamily="34" charset="0"/>
              </a:rPr>
              <a:t>Школьная   столовая</a:t>
            </a:r>
            <a:endParaRPr sz="2800" b="1" dirty="0">
              <a:solidFill>
                <a:srgbClr val="403152"/>
              </a:solidFill>
              <a:latin typeface="Arial" panose="020B0604020202020204" pitchFamily="34" charset="0"/>
            </a:endParaRPr>
          </a:p>
        </p:txBody>
      </p:sp>
      <p:pic>
        <p:nvPicPr>
          <p:cNvPr id="8" name="Picture 2" descr="E:\фото приемка\IMG_3836.JPG"/>
          <p:cNvPicPr>
            <a:picLocks noChangeAspect="1" noChangeArrowheads="1"/>
          </p:cNvPicPr>
          <p:nvPr/>
        </p:nvPicPr>
        <p:blipFill>
          <a:blip r:embed="rId4">
            <a:lum bright="10001"/>
          </a:blip>
          <a:srcRect/>
          <a:stretch>
            <a:fillRect/>
          </a:stretch>
        </p:blipFill>
        <p:spPr bwMode="auto">
          <a:xfrm>
            <a:off x="3059113" y="2668588"/>
            <a:ext cx="2655888" cy="1608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 descr="E:\фото приемка\IMG_3837.JPG"/>
          <p:cNvPicPr>
            <a:picLocks noChangeAspect="1" noChangeArrowheads="1"/>
          </p:cNvPicPr>
          <p:nvPr/>
        </p:nvPicPr>
        <p:blipFill>
          <a:blip r:embed="rId5">
            <a:lum bright="10001"/>
          </a:blip>
          <a:srcRect/>
          <a:stretch>
            <a:fillRect/>
          </a:stretch>
        </p:blipFill>
        <p:spPr bwMode="auto">
          <a:xfrm>
            <a:off x="3078163" y="4564063"/>
            <a:ext cx="1741488" cy="2079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929188" y="6143625"/>
            <a:ext cx="22923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sz="2800" b="1" dirty="0">
                <a:solidFill>
                  <a:srgbClr val="403152"/>
                </a:solidFill>
                <a:latin typeface="Arial" panose="020B0604020202020204" pitchFamily="34" charset="0"/>
              </a:rPr>
              <a:t>Библиотека</a:t>
            </a:r>
            <a:endParaRPr sz="2800" b="1" dirty="0">
              <a:solidFill>
                <a:srgbClr val="403152"/>
              </a:solidFill>
              <a:latin typeface="Arial" panose="020B0604020202020204" pitchFamily="34" charset="0"/>
            </a:endParaRPr>
          </a:p>
        </p:txBody>
      </p:sp>
      <p:pic>
        <p:nvPicPr>
          <p:cNvPr id="7" name="Picture 4" descr="E:\фото приемка\IMG_383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8125" y="2668588"/>
            <a:ext cx="2408238" cy="1558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5" descr="Музей бабочек 03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0" y="428625"/>
            <a:ext cx="3225800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5" descr="\\Zav-1\сеть\Чаговец Зам по ИКТ\программ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86625" y="4643438"/>
            <a:ext cx="1643063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5" descr="\\Zav-1\сеть\Чаговец Зам по ИКТ\программа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400800" y="2681288"/>
            <a:ext cx="2428875" cy="1565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5" descr="C:\Users\Пользователь\Desktop\Фото 2015\фото логопед материалов\IMG_1095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000625" y="4500563"/>
            <a:ext cx="2076450" cy="1571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6" name="Диаграмма 5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7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0967" name="Рисунок 9" descr="C:\Documents and Settings\user-1.USER15\Рабочий стол\Столовая\IMG_047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642918"/>
            <a:ext cx="1731958" cy="1511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68" name="Рисунок 11" descr="C:\Documents and Settings\user-1.USER15\Рабочий стол\Столовая\IMG_047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57422" y="2428868"/>
            <a:ext cx="1812820" cy="1381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69" name="Рисунок 8" descr="C:\Documents and Settings\user-1.USER15\Рабочий стол\Столовая\IMG_047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2786057"/>
            <a:ext cx="1967661" cy="1684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70" name="Рисунок 12" descr="C:\Documents and Settings\user-1.USER15\Рабочий стол\Столовая\IMG_0478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428860" y="4000504"/>
            <a:ext cx="1857373" cy="17761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8"/>
          <p:cNvSpPr txBox="1">
            <a:spLocks noChangeArrowheads="1"/>
          </p:cNvSpPr>
          <p:nvPr/>
        </p:nvSpPr>
        <p:spPr bwMode="auto">
          <a:xfrm>
            <a:off x="428625" y="142875"/>
            <a:ext cx="271938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b="1" dirty="0">
                <a:solidFill>
                  <a:srgbClr val="403152"/>
                </a:solidFill>
                <a:latin typeface="Arial" panose="020B0604020202020204" pitchFamily="34" charset="0"/>
              </a:rPr>
              <a:t>Медицинский кабинет</a:t>
            </a:r>
            <a:endParaRPr b="1" dirty="0">
              <a:solidFill>
                <a:srgbClr val="403152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571500" y="6143625"/>
            <a:ext cx="2833688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eaLnBrk="1" hangingPunct="1">
              <a:buNone/>
            </a:pPr>
            <a:r>
              <a:rPr b="1" dirty="0">
                <a:solidFill>
                  <a:srgbClr val="403152"/>
                </a:solidFill>
                <a:latin typeface="Arial" panose="020B0604020202020204" pitchFamily="34" charset="0"/>
              </a:rPr>
              <a:t>Процедурный  кабинет</a:t>
            </a:r>
            <a:endParaRPr b="1" dirty="0">
              <a:solidFill>
                <a:srgbClr val="403152"/>
              </a:solidFill>
              <a:latin typeface="Arial" panose="020B0604020202020204" pitchFamily="34" charset="0"/>
            </a:endParaRPr>
          </a:p>
        </p:txBody>
      </p:sp>
      <p:pic>
        <p:nvPicPr>
          <p:cNvPr id="13" name="Picture 2" descr="C:\Users\Пользователь\Desktop\Новая папка\С рабочего стола февраль 2013\Фото сборрка и Сталинград битва  5 а класс\IMG_4085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7158" y="4572008"/>
            <a:ext cx="2000263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Picture 2" descr="C:\Documents and Settings\user-1.USER15\Рабочий стол\Столовая\IMG_0473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8596" y="857231"/>
            <a:ext cx="1928826" cy="1657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4546600" y="1598613"/>
            <a:ext cx="4572000" cy="1323975"/>
          </a:xfrm>
          <a:prstGeom prst="rect">
            <a:avLst/>
          </a:prstGeom>
        </p:spPr>
        <p:txBody>
          <a:bodyPr>
            <a:spAutoFit/>
          </a:bodyPr>
          <a:p>
            <a:pPr indent="266700" algn="just" eaLnBrk="1" hangingPunct="1">
              <a:buNone/>
            </a:pPr>
            <a:r>
              <a:rPr sz="2000" b="1" dirty="0">
                <a:solidFill>
                  <a:srgbClr val="40315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sz="2000" b="1" dirty="0">
              <a:solidFill>
                <a:srgbClr val="4031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6700" algn="ctr" eaLnBrk="1" hangingPunct="1">
              <a:buNone/>
            </a:pPr>
            <a:endParaRPr sz="2000" b="1" dirty="0">
              <a:solidFill>
                <a:srgbClr val="40315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66700" algn="ctr" eaLnBrk="1" hangingPunct="1">
              <a:buNone/>
            </a:pPr>
            <a:r>
              <a:rPr sz="2000" b="1" dirty="0">
                <a:solidFill>
                  <a:srgbClr val="403152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Наибольшее количество детей по заболеванием </a:t>
            </a:r>
            <a:endParaRPr sz="2000" b="1" dirty="0">
              <a:solidFill>
                <a:srgbClr val="403152"/>
              </a:solidFill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graphicFrame>
        <p:nvGraphicFramePr>
          <p:cNvPr id="16" name="Диаграмма 15"/>
          <p:cNvGraphicFramePr/>
          <p:nvPr/>
        </p:nvGraphicFramePr>
        <p:xfrm>
          <a:off x="4444739" y="2154055"/>
          <a:ext cx="4572000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6879" name="Прямоугольник 1"/>
          <p:cNvSpPr/>
          <p:nvPr/>
        </p:nvSpPr>
        <p:spPr>
          <a:xfrm>
            <a:off x="4368800" y="158750"/>
            <a:ext cx="4572000" cy="18415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88% обучающихся с 1 и 2 группой здоровья. </a:t>
            </a:r>
            <a:endParaRPr lang="ru-RU" altLang="ru-RU" sz="20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lvl="0" indent="0" algn="just" eaLnBrk="1" hangingPunct="1">
              <a:lnSpc>
                <a:spcPct val="115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002060"/>
                </a:solidFill>
                <a:cs typeface="Times New Roman" panose="02020603050405020304" pitchFamily="18" charset="0"/>
              </a:rPr>
              <a:t>76 % охваченны разными формами отдыха и оздоровления  в каникулярное время.</a:t>
            </a:r>
            <a:endParaRPr lang="ru-RU" altLang="ru-RU" sz="2000" b="1" dirty="0">
              <a:solidFill>
                <a:srgbClr val="002060"/>
              </a:solidFill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307777"/>
            <a:ext cx="8929718" cy="64940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>
            <a:spAutoFit/>
          </a:bodyPr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-990600" algn="l"/>
                <a:tab pos="-228600" algn="l"/>
              </a:tabLst>
              <a:defRPr/>
            </a:pPr>
            <a:r>
              <a:rPr kumimoji="0" lang="ru-RU" sz="2800" b="1" i="0" u="none" strike="noStrike" kern="1200" cap="none" spc="0" normalizeH="0" baseline="0" noProof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Положительные достижения школы:</a:t>
            </a:r>
            <a:endParaRPr kumimoji="0" lang="ru-RU" sz="2800" b="1" i="0" u="none" strike="noStrike" kern="1200" cap="none" spc="0" normalizeH="0" baseline="0" noProof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-990600" algn="l"/>
                <a:tab pos="-228600" algn="l"/>
              </a:tabLst>
              <a:defRPr/>
            </a:pPr>
            <a:endParaRPr kumimoji="0" lang="ru-RU" sz="800" b="0" i="0" u="none" strike="noStrike" kern="1200" cap="none" spc="0" normalizeH="0" baseline="0" noProof="0" dirty="0">
              <a:ln>
                <a:noFill/>
              </a:ln>
              <a:solidFill>
                <a:srgbClr val="246E24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профессиональный и стабильно работающий педагогический коллектив;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благоприятных условий для эффективного реализации ФГОС  НОО,  ФГОС ООО, ФГОС СОО, ФГОС для детей с ОВЗ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положительные результаты государственной (итоговой) аттестации за курс основной и   средней общей школы;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успешная социализация выпускников;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52425" marR="0" lvl="0" indent="-35242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сохранение традиций школы и их развитие в системе воспитательной работы;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352425" marR="0" lvl="0" indent="-35242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увеличение охвата детей услугами дополнительного образования;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увеличение доли общественного участия в управлении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образовательным процессом через органы ученического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самоуправления и Управляющий Совет школы;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создание комфортной эмоционально –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психологической  обстановки в школе;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качество медицинского обслуживания в школе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;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информационная открытость ОУ посредством отчета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о </a:t>
            </a:r>
            <a:r>
              <a:rPr kumimoji="0" lang="ru-RU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самообследовании</a:t>
            </a: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, публичного </a:t>
            </a: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отчета,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 ежегодно размещаемых на школьном сайте;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взаимодействие с родителями, вовлечение их в 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-990600" algn="l"/>
                <a:tab pos="-228600" algn="l"/>
              </a:tabLst>
              <a:defRPr/>
            </a:pPr>
            <a:r>
              <a:rPr kumimoji="0" lang="ru-RU" sz="1800" b="1" i="0" u="none" strike="noStrike" kern="1200" cap="none" spc="0" normalizeH="0" baseline="0" noProof="0" dirty="0">
                <a:ln>
                  <a:noFill/>
                </a:ln>
                <a:solidFill>
                  <a:srgbClr val="990033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  систему образовательного процесса.</a:t>
            </a:r>
            <a:endParaRPr kumimoji="0" lang="ru-RU" sz="1800" b="1" i="0" u="none" strike="noStrike" kern="1200" cap="none" spc="0" normalizeH="0" baseline="0" noProof="0" dirty="0">
              <a:ln>
                <a:noFill/>
              </a:ln>
              <a:solidFill>
                <a:srgbClr val="990033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74955" marR="0" lvl="0" indent="-274955" algn="just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1"/>
              </a:buBlip>
              <a:tabLst>
                <a:tab pos="-990600" algn="l"/>
                <a:tab pos="-228600" algn="l"/>
              </a:tabLst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38915" name="Picture 7" descr="VipTalisman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788" y="4652963"/>
            <a:ext cx="2357437" cy="17605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11" name="Диаграмма 10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9" name="Диаграмма 8"/>
          <p:cNvGraphicFramePr/>
          <p:nvPr/>
        </p:nvGraphicFramePr>
        <p:xfrm>
          <a:off x="107504" y="3284984"/>
          <a:ext cx="457200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9"/>
          <p:cNvGraphicFramePr/>
          <p:nvPr/>
        </p:nvGraphicFramePr>
        <p:xfrm>
          <a:off x="4572000" y="3356992"/>
          <a:ext cx="457200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Блок-схема: перфолента 11"/>
          <p:cNvSpPr/>
          <p:nvPr/>
        </p:nvSpPr>
        <p:spPr>
          <a:xfrm>
            <a:off x="5795963" y="188913"/>
            <a:ext cx="3186113" cy="1655763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000000"/>
                </a:solidFill>
                <a:latin typeface="Calibri" panose="020F0502020204030204" pitchFamily="34" charset="0"/>
              </a:rPr>
              <a:t>15 человек обучалось на дому по состоянию здоровья </a:t>
            </a:r>
            <a:endParaRPr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14" name="Диаграмма 13"/>
          <p:cNvGraphicFramePr/>
          <p:nvPr/>
        </p:nvGraphicFramePr>
        <p:xfrm>
          <a:off x="251520" y="166811"/>
          <a:ext cx="6192688" cy="28110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9938" name="Изображение 8" descr="FjBPYl91SoE"/>
          <p:cNvSpPr>
            <a:spLocks noChangeAspect="1"/>
          </p:cNvSpPr>
          <p:nvPr/>
        </p:nvSpPr>
        <p:spPr>
          <a:xfrm>
            <a:off x="17463" y="404813"/>
            <a:ext cx="9042400" cy="61658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dirty="0">
              <a:latin typeface="Arial" panose="020B0604020202020204" pitchFamily="34" charset="0"/>
            </a:endParaRPr>
          </a:p>
        </p:txBody>
      </p:sp>
      <p:sp>
        <p:nvSpPr>
          <p:cNvPr id="39939" name="Изображение 8" descr="FjBPYl91SoE"/>
          <p:cNvSpPr>
            <a:spLocks noChangeAspect="1"/>
          </p:cNvSpPr>
          <p:nvPr/>
        </p:nvSpPr>
        <p:spPr>
          <a:xfrm>
            <a:off x="-14287" y="357188"/>
            <a:ext cx="9105900" cy="62071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endParaRPr lang="ru-RU" altLang="en-US"/>
          </a:p>
        </p:txBody>
      </p:sp>
      <p:sp>
        <p:nvSpPr>
          <p:cNvPr id="39940" name="TextBox 8"/>
          <p:cNvSpPr txBox="1"/>
          <p:nvPr/>
        </p:nvSpPr>
        <p:spPr>
          <a:xfrm>
            <a:off x="1692275" y="5589588"/>
            <a:ext cx="6767513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44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Желаем всем удачи!</a:t>
            </a:r>
            <a:endParaRPr lang="ru-RU" altLang="ru-RU" sz="4400" b="1" dirty="0">
              <a:solidFill>
                <a:srgbClr val="FFFF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9" name="Изображение 8" descr="FjBPYl91SoE"/>
          <p:cNvPicPr>
            <a:picLocks noChangeAspect="1"/>
          </p:cNvPicPr>
          <p:nvPr/>
        </p:nvPicPr>
        <p:blipFill>
          <a:blip r:embed="rId1"/>
          <a:srcRect l="9447" r="24542"/>
          <a:stretch>
            <a:fillRect/>
          </a:stretch>
        </p:blipFill>
        <p:spPr>
          <a:xfrm>
            <a:off x="611505" y="297815"/>
            <a:ext cx="7762240" cy="529209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Диаграмма 1"/>
          <p:cNvGraphicFramePr/>
          <p:nvPr/>
        </p:nvGraphicFramePr>
        <p:xfrm>
          <a:off x="-1332656" y="1108147"/>
          <a:ext cx="5077798" cy="37250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7171" name="Прямоугольник 2"/>
          <p:cNvSpPr/>
          <p:nvPr/>
        </p:nvSpPr>
        <p:spPr>
          <a:xfrm>
            <a:off x="357188" y="285750"/>
            <a:ext cx="4143375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классов, занимающихся в первую смену</a:t>
            </a:r>
            <a:endParaRPr lang="ru-RU" altLang="ru-RU" sz="1800" b="1" dirty="0">
              <a:solidFill>
                <a:srgbClr val="8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4643438" y="2879609"/>
          <a:ext cx="4860601" cy="321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73" name="Прямоугольник 4"/>
          <p:cNvSpPr/>
          <p:nvPr/>
        </p:nvSpPr>
        <p:spPr>
          <a:xfrm>
            <a:off x="4643438" y="2233613"/>
            <a:ext cx="4500562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Количество учащихся, занимающихся в первую смену</a:t>
            </a:r>
            <a:endParaRPr lang="ru-RU" altLang="ru-RU" sz="1800" b="1" dirty="0">
              <a:solidFill>
                <a:srgbClr val="800000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71438" y="1108147"/>
          <a:ext cx="4212530" cy="3256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Блок-схема: перфолента 8"/>
          <p:cNvSpPr/>
          <p:nvPr/>
        </p:nvSpPr>
        <p:spPr>
          <a:xfrm>
            <a:off x="5337175" y="109538"/>
            <a:ext cx="3457575" cy="1997075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r>
              <a:rPr b="1" dirty="0">
                <a:solidFill>
                  <a:srgbClr val="000000"/>
                </a:solidFill>
                <a:latin typeface="Calibri" panose="020F0502020204030204" pitchFamily="34" charset="0"/>
              </a:rPr>
              <a:t>Количество обучающихся в школе в 2022-2023 уч. году выросло </a:t>
            </a:r>
            <a:r>
              <a:rPr b="1" dirty="0">
                <a:solidFill>
                  <a:srgbClr val="000000"/>
                </a:solidFill>
                <a:latin typeface="Calibri" panose="020F0502020204030204" pitchFamily="34" charset="0"/>
              </a:rPr>
              <a:t>на 1,3%.</a:t>
            </a:r>
            <a:endParaRPr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133350" y="4354513"/>
            <a:ext cx="4502150" cy="2449513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</a:defRPr>
            </a:lvl1pPr>
            <a:lvl2pPr marL="45720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lvl="2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lvl="3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lvl="4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</a:lstStyle>
          <a:p>
            <a:pPr lvl="0" algn="ctr" eaLnBrk="1" hangingPunct="1">
              <a:buNone/>
            </a:pPr>
            <a:endParaRPr i="1" dirty="0">
              <a:solidFill>
                <a:srgbClr val="000000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ФГОС – 100% (у обучающихся всех уровней </a:t>
            </a:r>
            <a:r>
              <a:rPr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обучения)</a:t>
            </a:r>
            <a:endParaRPr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Реализация плана мероприятий школьной программы «Школа без барьера»</a:t>
            </a:r>
            <a:endParaRPr b="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 eaLnBrk="1" hangingPunct="1">
              <a:buNone/>
            </a:pPr>
            <a:r>
              <a:rPr i="1" dirty="0">
                <a:solidFill>
                  <a:srgbClr val="00000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Изображение 6" descr="IMG_20220811_09540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39975" y="1412875"/>
            <a:ext cx="1906588" cy="2541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Изображение 7" descr="IMG_20200730_1012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4149725"/>
            <a:ext cx="3387725" cy="2541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6" name="Изображение 8" descr="IMG-20210805-WA00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88" y="4149725"/>
            <a:ext cx="1906587" cy="2541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7" name="Изображение 9" descr="166065256589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4025" y="4149725"/>
            <a:ext cx="1906588" cy="2541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8" name="Изображение 10" descr="16606525659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3" y="1412875"/>
            <a:ext cx="1906587" cy="2541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9" name="Изображение 11" descr="166065256590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9388" y="1412875"/>
            <a:ext cx="1906587" cy="2541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200" name="Изображение 4" descr="IMG_20220811_0955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04025" y="1352550"/>
            <a:ext cx="1943100" cy="25908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48620" name="Заголовок 1"/>
          <p:cNvSpPr>
            <a:spLocks noGrp="1"/>
          </p:cNvSpPr>
          <p:nvPr/>
        </p:nvSpPr>
        <p:spPr>
          <a:xfrm>
            <a:off x="-71437" y="-22225"/>
            <a:ext cx="9144000" cy="1201738"/>
          </a:xfrm>
          <a:prstGeom prst="rect">
            <a:avLst/>
          </a:prstGeom>
          <a:noFill/>
        </p:spPr>
        <p:txBody>
          <a:bodyPr anchor="ctr"/>
          <a:p>
            <a:pPr algn="ctr" eaLnBrk="1" hangingPunct="1">
              <a:buNone/>
            </a:pPr>
            <a:r>
              <a:rPr sz="2300" b="1" dirty="0">
                <a:solidFill>
                  <a:srgbClr val="000070"/>
                </a:solidFill>
                <a:latin typeface="Calibri" panose="020F0502020204030204" pitchFamily="34" charset="0"/>
              </a:rPr>
              <a:t>Инфраструктура школы для детей  с ОВЗ и детей-инвалидов</a:t>
            </a:r>
            <a:endParaRPr sz="2300" b="1" dirty="0">
              <a:solidFill>
                <a:srgbClr val="00007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" name="Диаграмма 1"/>
          <p:cNvGraphicFramePr/>
          <p:nvPr/>
        </p:nvGraphicFramePr>
        <p:xfrm>
          <a:off x="0" y="788839"/>
          <a:ext cx="9036495" cy="57365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9219" name="Rectangle 4"/>
          <p:cNvSpPr/>
          <p:nvPr/>
        </p:nvSpPr>
        <p:spPr>
          <a:xfrm>
            <a:off x="500063" y="327025"/>
            <a:ext cx="8175625" cy="461963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srgbClr val="9900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Социальный    паспорт   школы 2022 – 2023  уч. г.</a:t>
            </a:r>
            <a:endParaRPr lang="ru-RU" altLang="ru-RU" sz="2400" dirty="0">
              <a:solidFill>
                <a:srgbClr val="990033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1"/>
          <p:cNvSpPr/>
          <p:nvPr/>
        </p:nvSpPr>
        <p:spPr>
          <a:xfrm>
            <a:off x="465138" y="36513"/>
            <a:ext cx="8572500" cy="8001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Calibri" panose="020F0502020204030204" pitchFamily="34" charset="0"/>
              </a:rPr>
              <a:t>Коллектив школы - 68 педагогов, среди которых:</a:t>
            </a:r>
            <a:endParaRPr lang="ru-RU" alt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Calibri" panose="020F0502020204030204" pitchFamily="34" charset="0"/>
            </a:endParaRPr>
          </a:p>
          <a:p>
            <a:pPr marL="0" lvl="0" indent="0" algn="just">
              <a:spcBef>
                <a:spcPct val="0"/>
              </a:spcBef>
              <a:buFontTx/>
              <a:buChar char="•"/>
            </a:pPr>
            <a:endParaRPr lang="ru-RU" altLang="ru-RU" sz="1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0" y="0"/>
          <a:ext cx="0" cy="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845" name="Rectangle 8"/>
          <p:cNvSpPr>
            <a:spLocks noChangeArrowheads="1"/>
          </p:cNvSpPr>
          <p:nvPr/>
        </p:nvSpPr>
        <p:spPr bwMode="auto">
          <a:xfrm>
            <a:off x="179388" y="703263"/>
            <a:ext cx="9144000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>
              <a:spcBef>
                <a:spcPct val="0"/>
              </a:spcBef>
              <a:buFontTx/>
              <a:buBlip>
                <a:blip r:embed="rId3"/>
              </a:buBlip>
            </a:pPr>
            <a:r>
              <a:rPr lang="ru-RU" altLang="ru-RU" sz="2000" b="1" i="1" dirty="0">
                <a:solidFill>
                  <a:srgbClr val="40315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</a:t>
            </a: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16  учителей награждены </a:t>
            </a:r>
            <a:r>
              <a:rPr sz="2000" b="1" i="1" dirty="0">
                <a:solidFill>
                  <a:srgbClr val="6325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Почетной грамотой Минобрнауки РФ</a:t>
            </a:r>
            <a:endParaRPr sz="2000" b="1" i="1" dirty="0">
              <a:solidFill>
                <a:srgbClr val="6325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spcBef>
                <a:spcPct val="0"/>
              </a:spcBef>
              <a:buFontTx/>
              <a:buBlip>
                <a:blip r:embed="rId3"/>
              </a:buBlip>
            </a:pP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altLang="ru-RU" sz="2000" b="1" i="1" dirty="0">
                <a:solidFill>
                  <a:srgbClr val="403152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11  учителей награждены </a:t>
            </a:r>
            <a:r>
              <a:rPr sz="2000" b="1" i="1" dirty="0">
                <a:solidFill>
                  <a:srgbClr val="6325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Почетной грамотой </a:t>
            </a:r>
            <a:endParaRPr sz="2000" b="1" i="1" dirty="0">
              <a:solidFill>
                <a:srgbClr val="6325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spcBef>
                <a:spcPct val="0"/>
              </a:spcBef>
              <a:buFontTx/>
              <a:buNone/>
            </a:pPr>
            <a:r>
              <a:rPr sz="2000" b="1" i="1" dirty="0">
                <a:solidFill>
                  <a:srgbClr val="63252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Минобрнауки Рязанской области</a:t>
            </a:r>
            <a:endParaRPr lang="ru-RU" altLang="ru-RU" sz="2000" b="1" i="1" dirty="0">
              <a:solidFill>
                <a:srgbClr val="6325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spcBef>
                <a:spcPct val="0"/>
              </a:spcBef>
              <a:buFontTx/>
              <a:buBlip>
                <a:blip r:embed="rId3"/>
              </a:buBlip>
            </a:pP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45 - высшее образование </a:t>
            </a:r>
            <a:endParaRPr lang="ru-RU" altLang="ru-RU" sz="2000" b="1" i="1" dirty="0">
              <a:solidFill>
                <a:srgbClr val="6325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spcBef>
                <a:spcPct val="0"/>
              </a:spcBef>
              <a:buFontTx/>
              <a:buBlip>
                <a:blip r:embed="rId3"/>
              </a:buBlip>
            </a:pP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29 – имеют  высшую квалификационную категорию;</a:t>
            </a:r>
            <a:endParaRPr lang="ru-RU" altLang="ru-RU" sz="2000" b="1" i="1" dirty="0">
              <a:solidFill>
                <a:srgbClr val="632523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ct val="0"/>
              </a:spcBef>
              <a:buFontTx/>
              <a:buBlip>
                <a:blip r:embed="rId3"/>
              </a:buBlip>
            </a:pP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19 – первую  квалификационную категорию;</a:t>
            </a:r>
            <a:endParaRPr lang="ru-RU" altLang="ru-RU" sz="2000" b="1" i="1" dirty="0">
              <a:solidFill>
                <a:srgbClr val="6325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just">
              <a:spcBef>
                <a:spcPct val="0"/>
              </a:spcBef>
              <a:buFontTx/>
              <a:buBlip>
                <a:blip r:embed="rId3"/>
              </a:buBlip>
            </a:pP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6 – соответствие  занимаемой должности;</a:t>
            </a:r>
            <a:endParaRPr lang="ru-RU" altLang="ru-RU" sz="2000" b="1" i="1" dirty="0">
              <a:solidFill>
                <a:srgbClr val="632523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ct val="0"/>
              </a:spcBef>
              <a:buFontTx/>
              <a:buBlip>
                <a:blip r:embed="rId3"/>
              </a:buBlip>
            </a:pP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7 – молодых специалистов;</a:t>
            </a:r>
            <a:endParaRPr lang="ru-RU" altLang="ru-RU" sz="2000" b="1" i="1" dirty="0">
              <a:solidFill>
                <a:srgbClr val="632523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ct val="0"/>
              </a:spcBef>
              <a:buFontTx/>
              <a:buBlip>
                <a:blip r:embed="rId3"/>
              </a:buBlip>
            </a:pP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44 года – средний возраст;</a:t>
            </a:r>
            <a:endParaRPr lang="ru-RU" altLang="ru-RU" sz="2000" b="1" i="1" dirty="0">
              <a:solidFill>
                <a:srgbClr val="632523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ct val="0"/>
              </a:spcBef>
              <a:buFontTx/>
              <a:buBlip>
                <a:blip r:embed="rId3"/>
              </a:buBlip>
            </a:pP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100% педагогов прошли курсы </a:t>
            </a:r>
            <a:endParaRPr lang="ru-RU" altLang="ru-RU" sz="2000" b="1" i="1" dirty="0">
              <a:solidFill>
                <a:srgbClr val="632523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ct val="0"/>
              </a:spcBef>
              <a:buFontTx/>
              <a:buNone/>
            </a:pPr>
            <a:r>
              <a:rPr lang="ru-RU" altLang="ru-RU" sz="2000" b="1" i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     повышения квалификации</a:t>
            </a:r>
            <a:endParaRPr lang="ru-RU" altLang="ru-RU" sz="2000" b="1" i="1" dirty="0">
              <a:solidFill>
                <a:srgbClr val="632523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10246" name="Rectangle 1"/>
          <p:cNvSpPr/>
          <p:nvPr/>
        </p:nvSpPr>
        <p:spPr>
          <a:xfrm>
            <a:off x="5187950" y="5799138"/>
            <a:ext cx="2714625" cy="830262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srgbClr val="002060"/>
                </a:solidFill>
                <a:latin typeface="Gabriola" panose="04040605051002020D02" pitchFamily="82" charset="0"/>
                <a:ea typeface="MyriadPro-Regular"/>
              </a:rPr>
              <a:t>Почетные </a:t>
            </a:r>
            <a:endParaRPr lang="ru-RU" altLang="ru-RU" sz="2400" b="1" i="1" dirty="0">
              <a:solidFill>
                <a:srgbClr val="002060"/>
              </a:solidFill>
              <a:latin typeface="Gabriola" panose="04040605051002020D02" pitchFamily="82" charset="0"/>
              <a:ea typeface="MyriadPro-Regular"/>
            </a:endParaRPr>
          </a:p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i="1" dirty="0">
                <a:solidFill>
                  <a:srgbClr val="002060"/>
                </a:solidFill>
                <a:latin typeface="Gabriola" panose="04040605051002020D02" pitchFamily="82" charset="0"/>
                <a:ea typeface="MyriadPro-Regular"/>
              </a:rPr>
              <a:t>работники  Просвещения </a:t>
            </a:r>
            <a:endParaRPr lang="ru-RU" altLang="ru-RU" sz="2400" b="1" i="1" dirty="0">
              <a:solidFill>
                <a:srgbClr val="002060"/>
              </a:solidFill>
              <a:latin typeface="Gabriola" panose="04040605051002020D02" pitchFamily="82" charset="0"/>
              <a:ea typeface="MyriadPro-Regular"/>
            </a:endParaRPr>
          </a:p>
        </p:txBody>
      </p:sp>
      <p:pic>
        <p:nvPicPr>
          <p:cNvPr id="10247" name="Рисунок 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792913" y="3128963"/>
            <a:ext cx="2219325" cy="2676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8" name="Прямоугольник 2"/>
          <p:cNvSpPr/>
          <p:nvPr/>
        </p:nvSpPr>
        <p:spPr>
          <a:xfrm>
            <a:off x="179388" y="4429125"/>
            <a:ext cx="531495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Школа укомплектована </a:t>
            </a:r>
            <a:endParaRPr lang="ru-RU" altLang="ru-RU" sz="1800" b="1" dirty="0">
              <a:solidFill>
                <a:srgbClr val="632523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lvl="0" indent="0" eaLnBrk="1" hangingPunct="1">
              <a:spcBef>
                <a:spcPct val="0"/>
              </a:spcBef>
              <a:buFontTx/>
              <a:buNone/>
            </a:pPr>
            <a:r>
              <a:rPr lang="ru-RU" altLang="ru-RU" sz="1800" b="1" dirty="0">
                <a:solidFill>
                  <a:srgbClr val="632523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педагогическими кадрами на 100%.</a:t>
            </a:r>
            <a:endParaRPr lang="ru-RU" altLang="ru-RU" sz="1800" b="1" dirty="0">
              <a:solidFill>
                <a:srgbClr val="632523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0249" name="Рисунок 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751388" y="3278188"/>
            <a:ext cx="1898650" cy="25558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Прямоугольник 2"/>
          <p:cNvSpPr/>
          <p:nvPr/>
        </p:nvSpPr>
        <p:spPr>
          <a:xfrm>
            <a:off x="422275" y="0"/>
            <a:ext cx="8715375" cy="8302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педагогов в мероприятиях, профессиональных конкурсах различного уровня</a:t>
            </a:r>
            <a:endParaRPr lang="ru-RU" altLang="ru-RU" sz="2400" b="1" dirty="0">
              <a:solidFill>
                <a:srgbClr val="A5002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87524" y="828656"/>
          <a:ext cx="8568952" cy="3586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Блок-схема: перфолента 5"/>
          <p:cNvSpPr/>
          <p:nvPr/>
        </p:nvSpPr>
        <p:spPr>
          <a:xfrm>
            <a:off x="904875" y="4581525"/>
            <a:ext cx="7750175" cy="1997075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solidFill>
                  <a:srgbClr val="A50021"/>
                </a:solidFill>
                <a:cs typeface="Calibri" panose="020F0502020204030204" pitchFamily="34" charset="0"/>
              </a:rPr>
              <a:t>Педагоги школы приняли участие в 127 вебинарах, онлайн-семинарах и конференциях, опубликовали в интернете 23 методических разработки.</a:t>
            </a:r>
            <a:endParaRPr lang="ru-RU" altLang="ru-RU" sz="2000" b="1" dirty="0">
              <a:solidFill>
                <a:srgbClr val="A50021"/>
              </a:solidFill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Прямоугольник 2"/>
          <p:cNvSpPr/>
          <p:nvPr/>
        </p:nvSpPr>
        <p:spPr>
          <a:xfrm>
            <a:off x="0" y="188913"/>
            <a:ext cx="9144000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A5002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Позитивные материалы о школе напечатаны во всероссийских, муниципальных изданиях:</a:t>
            </a:r>
            <a:endParaRPr lang="ru-RU" altLang="ru-RU" sz="2400" b="1" dirty="0">
              <a:solidFill>
                <a:srgbClr val="A50021"/>
              </a:solidFill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2700" y="1389063"/>
            <a:ext cx="3911600" cy="4567238"/>
          </a:xfrm>
          <a:prstGeom prst="flowChartPunchedTap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342900" lvl="0" indent="-342900" algn="just" eaLnBrk="1" hangingPunct="1">
              <a:spcBef>
                <a:spcPct val="0"/>
              </a:spcBef>
              <a:buFont typeface="Calibri" panose="020F0502020204030204" pitchFamily="34" charset="0"/>
              <a:buAutoNum type="arabicPeriod"/>
            </a:pPr>
            <a:endParaRPr lang="ru-RU" altLang="ru-RU" sz="16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ru-RU" altLang="ru-RU" sz="1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42 от 18.10.2022 (заметка Пановой Е.Н. о посещении музея «Железные витязи»);</a:t>
            </a:r>
            <a:endParaRPr lang="ru-RU" altLang="ru-RU" sz="1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ru-RU" altLang="ru-RU" sz="1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44 от 01.11.2022 (заметка Шуваловой Н.Э. о волонтерском отряде);</a:t>
            </a:r>
            <a:endParaRPr lang="ru-RU" altLang="ru-RU" sz="1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ru-RU" altLang="ru-RU" sz="1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47 от 22.11.2022 («Мы вместе» - заметка Шуваловой Н.Э.);</a:t>
            </a:r>
            <a:endParaRPr lang="ru-RU" altLang="ru-RU" sz="1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ru-RU" altLang="ru-RU" sz="1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50 от 13.12.2022 стр. 15 (заметка Кудряшовой Н.В. о праздновании Дня героев);</a:t>
            </a:r>
            <a:endParaRPr lang="ru-RU" altLang="ru-RU" sz="1400" b="1" dirty="0">
              <a:solidFill>
                <a:srgbClr val="8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 eaLnBrk="1" hangingPunct="1">
              <a:spcBef>
                <a:spcPct val="0"/>
              </a:spcBef>
              <a:buFont typeface="Calibri" panose="020F0502020204030204" pitchFamily="34" charset="0"/>
              <a:buAutoNum type="arabicPeriod"/>
            </a:pPr>
            <a:r>
              <a:rPr lang="ru-RU" altLang="ru-RU" sz="1400" b="1" dirty="0">
                <a:solidFill>
                  <a:srgbClr val="8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 50 от 07.02.2023 стр. 11 «Именная парта Героя (Путь в космос начинается на земле) (заметка Кудряшовой Н.В.)</a:t>
            </a:r>
            <a:endParaRPr lang="ru-RU" altLang="ru-RU" sz="1400" b="1" dirty="0">
              <a:solidFill>
                <a:srgbClr val="8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9"/>
          <p:cNvSpPr>
            <a:spLocks noChangeArrowheads="1"/>
          </p:cNvSpPr>
          <p:nvPr/>
        </p:nvSpPr>
        <p:spPr bwMode="auto">
          <a:xfrm>
            <a:off x="323850" y="1557338"/>
            <a:ext cx="43926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p>
            <a:pPr algn="ctr" eaLnBrk="1" hangingPunct="1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sz="2800" b="1" i="1" dirty="0">
                <a:solidFill>
                  <a:srgbClr val="632523"/>
                </a:solidFill>
                <a:latin typeface="Bookman Old Style" pitchFamily="18" charset="0"/>
              </a:rPr>
              <a:t>Учительская газета</a:t>
            </a:r>
            <a:endParaRPr sz="2800" b="1" i="1" dirty="0">
              <a:solidFill>
                <a:srgbClr val="632523"/>
              </a:solidFill>
              <a:latin typeface="Bookman Old Style" pitchFamily="18" charset="0"/>
            </a:endParaRPr>
          </a:p>
        </p:txBody>
      </p:sp>
      <p:pic>
        <p:nvPicPr>
          <p:cNvPr id="13317" name="Рисунок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3838" y="2224088"/>
            <a:ext cx="4945062" cy="3248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Тема Office">
    <a:majorFont>
      <a:latin typeface="Constantia"/>
      <a:ea typeface="Microsoft YaHei"/>
      <a:cs typeface=""/>
    </a:majorFont>
    <a:minorFont>
      <a:latin typeface="Constantia"/>
      <a:ea typeface="Microsoft YaHei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Тема Office">
    <a:majorFont>
      <a:latin typeface="Constantia"/>
      <a:ea typeface="Microsoft YaHei"/>
      <a:cs typeface=""/>
    </a:majorFont>
    <a:minorFont>
      <a:latin typeface="Constantia"/>
      <a:ea typeface="Microsoft YaHei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Тема Office">
    <a:majorFont>
      <a:latin typeface="Constantia"/>
      <a:ea typeface="Microsoft YaHei"/>
      <a:cs typeface=""/>
    </a:majorFont>
    <a:minorFont>
      <a:latin typeface="Constantia"/>
      <a:ea typeface="Microsoft YaHei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Тема Office">
    <a:majorFont>
      <a:latin typeface="Constantia"/>
      <a:ea typeface="Microsoft YaHei"/>
      <a:cs typeface=""/>
    </a:majorFont>
    <a:minorFont>
      <a:latin typeface="Constantia"/>
      <a:ea typeface="Microsoft YaHei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Тема Office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  <a:fontScheme name="Тема Office">
    <a:majorFont>
      <a:latin typeface="Constantia"/>
      <a:ea typeface="Microsoft YaHei"/>
      <a:cs typeface=""/>
    </a:majorFont>
    <a:minorFont>
      <a:latin typeface="Constantia"/>
      <a:ea typeface="Microsoft YaHei"/>
      <a:cs typeface="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7193</Words>
  <Application>WPS Presentation</Application>
  <PresentationFormat>Экран (4:3)</PresentationFormat>
  <Paragraphs>607</Paragraphs>
  <Slides>30</Slides>
  <Notes>7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</vt:i4>
      </vt:variant>
      <vt:variant>
        <vt:lpstr>幻灯片标题</vt:lpstr>
      </vt:variant>
      <vt:variant>
        <vt:i4>30</vt:i4>
      </vt:variant>
    </vt:vector>
  </HeadingPairs>
  <TitlesOfParts>
    <vt:vector size="47" baseType="lpstr">
      <vt:lpstr>Arial</vt:lpstr>
      <vt:lpstr>SimSun</vt:lpstr>
      <vt:lpstr>Wingdings</vt:lpstr>
      <vt:lpstr>Calibri</vt:lpstr>
      <vt:lpstr>Times New Roman</vt:lpstr>
      <vt:lpstr>Microsoft YaHei</vt:lpstr>
      <vt:lpstr>Gabriola</vt:lpstr>
      <vt:lpstr>MyriadPro-Regular</vt:lpstr>
      <vt:lpstr>Liberation Mono</vt:lpstr>
      <vt:lpstr>Bookman Old Style</vt:lpstr>
      <vt:lpstr>Arial Unicode MS</vt:lpstr>
      <vt:lpstr>Verdana</vt:lpstr>
      <vt:lpstr>Тема Office</vt:lpstr>
      <vt:lpstr>Excel.Chart.8</vt:lpstr>
      <vt:lpstr>Excel.Chart.8</vt:lpstr>
      <vt:lpstr>Excel.Chart.8</vt:lpstr>
      <vt:lpstr>Excel.Chart.8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направления внеурочной  деятельности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Зам по ИКТ</dc:creator>
  <cp:lastModifiedBy>Пользователь</cp:lastModifiedBy>
  <cp:revision>172</cp:revision>
  <dcterms:created xsi:type="dcterms:W3CDTF">2016-10-03T12:05:00Z</dcterms:created>
  <dcterms:modified xsi:type="dcterms:W3CDTF">2023-09-29T07:50:49Z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3C12EADADD0E4952BB2BD8C97A938321</vt:lpwstr>
  </property>
  <property fmtid="{D5CDD505-2E9C-101B-9397-08002B2CF9AE}" pid="3" name="KSOProductBuildVer">
    <vt:lpwstr>1049-11.2.0.11516</vt:lpwstr>
  </property>
</Properties>
</file>